
<file path=[Content_Types].xml><?xml version="1.0" encoding="utf-8"?>
<Types xmlns="http://schemas.openxmlformats.org/package/2006/content-types">
  <Default Extension="bin" ContentType="application/vnd.ms-office.activeX"/>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ctiveX/activeX1.xml" ContentType="application/vnd.ms-office.activeX+xml"/>
  <Override PartName="/ppt/activeX/activeX2.xml" ContentType="application/vnd.ms-office.activeX+xml"/>
  <Override PartName="/ppt/activeX/activeX3.xml" ContentType="application/vnd.ms-office.activeX+xml"/>
  <Override PartName="/ppt/activeX/activeX4.xml" ContentType="application/vnd.ms-office.activeX+xml"/>
  <Override PartName="/ppt/activeX/activeX5.xml" ContentType="application/vnd.ms-office.activeX+xml"/>
  <Override PartName="/ppt/activeX/activeX6.xml" ContentType="application/vnd.ms-office.activeX+xml"/>
  <Override PartName="/ppt/activeX/activeX7.xml" ContentType="application/vnd.ms-office.activeX+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7"/>
  </p:notesMasterIdLst>
  <p:sldIdLst>
    <p:sldId id="256" r:id="rId2"/>
    <p:sldId id="260" r:id="rId3"/>
    <p:sldId id="259" r:id="rId4"/>
    <p:sldId id="258" r:id="rId5"/>
    <p:sldId id="257" r:id="rId6"/>
  </p:sldIdLst>
  <p:sldSz cx="9144000" cy="1554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99CC"/>
    <a:srgbClr val="BDBDBD"/>
    <a:srgbClr val="003B6D"/>
    <a:srgbClr val="FFFFFF"/>
    <a:srgbClr val="67676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892" autoAdjust="0"/>
  </p:normalViewPr>
  <p:slideViewPr>
    <p:cSldViewPr snapToGrid="0">
      <p:cViewPr>
        <p:scale>
          <a:sx n="40" d="100"/>
          <a:sy n="40" d="100"/>
        </p:scale>
        <p:origin x="1978"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activeX/_rels/activeX1.xml.rels><?xml version="1.0" encoding="UTF-8" standalone="yes"?>
<Relationships xmlns="http://schemas.openxmlformats.org/package/2006/relationships"><Relationship Id="rId1" Type="http://schemas.microsoft.com/office/2006/relationships/activeXControlBinary" Target="activeX1.bin"/></Relationships>
</file>

<file path=ppt/activeX/_rels/activeX2.xml.rels><?xml version="1.0" encoding="UTF-8" standalone="yes"?>
<Relationships xmlns="http://schemas.openxmlformats.org/package/2006/relationships"><Relationship Id="rId1" Type="http://schemas.microsoft.com/office/2006/relationships/activeXControlBinary" Target="activeX2.bin"/></Relationships>
</file>

<file path=ppt/activeX/_rels/activeX3.xml.rels><?xml version="1.0" encoding="UTF-8" standalone="yes"?>
<Relationships xmlns="http://schemas.openxmlformats.org/package/2006/relationships"><Relationship Id="rId1" Type="http://schemas.microsoft.com/office/2006/relationships/activeXControlBinary" Target="activeX3.bin"/></Relationships>
</file>

<file path=ppt/activeX/_rels/activeX4.xml.rels><?xml version="1.0" encoding="UTF-8" standalone="yes"?>
<Relationships xmlns="http://schemas.openxmlformats.org/package/2006/relationships"><Relationship Id="rId1" Type="http://schemas.microsoft.com/office/2006/relationships/activeXControlBinary" Target="activeX4.bin"/></Relationships>
</file>

<file path=ppt/activeX/_rels/activeX5.xml.rels><?xml version="1.0" encoding="UTF-8" standalone="yes"?>
<Relationships xmlns="http://schemas.openxmlformats.org/package/2006/relationships"><Relationship Id="rId1" Type="http://schemas.microsoft.com/office/2006/relationships/activeXControlBinary" Target="activeX5.bin"/></Relationships>
</file>

<file path=ppt/activeX/_rels/activeX6.xml.rels><?xml version="1.0" encoding="UTF-8" standalone="yes"?>
<Relationships xmlns="http://schemas.openxmlformats.org/package/2006/relationships"><Relationship Id="rId1" Type="http://schemas.microsoft.com/office/2006/relationships/activeXControlBinary" Target="activeX6.bin"/></Relationships>
</file>

<file path=ppt/activeX/_rels/activeX7.xml.rels><?xml version="1.0" encoding="UTF-8" standalone="yes"?>
<Relationships xmlns="http://schemas.openxmlformats.org/package/2006/relationships"><Relationship Id="rId1" Type="http://schemas.microsoft.com/office/2006/relationships/activeXControlBinary" Target="activeX7.bin"/></Relationships>
</file>

<file path=ppt/activeX/activeX1.xml><?xml version="1.0" encoding="utf-8"?>
<ax:ocx xmlns:ax="http://schemas.microsoft.com/office/2006/activeX" xmlns:r="http://schemas.openxmlformats.org/officeDocument/2006/relationships" ax:classid="{8BD21D10-EC42-11CE-9E0D-00AA006002F3}" ax:persistence="persistStorage" r:id="rId1"/>
</file>

<file path=ppt/activeX/activeX2.xml><?xml version="1.0" encoding="utf-8"?>
<ax:ocx xmlns:ax="http://schemas.microsoft.com/office/2006/activeX" xmlns:r="http://schemas.openxmlformats.org/officeDocument/2006/relationships" ax:classid="{8BD21D10-EC42-11CE-9E0D-00AA006002F3}" ax:persistence="persistStorage" r:id="rId1"/>
</file>

<file path=ppt/activeX/activeX3.xml><?xml version="1.0" encoding="utf-8"?>
<ax:ocx xmlns:ax="http://schemas.microsoft.com/office/2006/activeX" xmlns:r="http://schemas.openxmlformats.org/officeDocument/2006/relationships" ax:classid="{8BD21D10-EC42-11CE-9E0D-00AA006002F3}" ax:persistence="persistStorage" r:id="rId1"/>
</file>

<file path=ppt/activeX/activeX4.xml><?xml version="1.0" encoding="utf-8"?>
<ax:ocx xmlns:ax="http://schemas.microsoft.com/office/2006/activeX" xmlns:r="http://schemas.openxmlformats.org/officeDocument/2006/relationships" ax:classid="{8BD21D10-EC42-11CE-9E0D-00AA006002F3}" ax:persistence="persistStorage" r:id="rId1"/>
</file>

<file path=ppt/activeX/activeX5.xml><?xml version="1.0" encoding="utf-8"?>
<ax:ocx xmlns:ax="http://schemas.microsoft.com/office/2006/activeX" xmlns:r="http://schemas.openxmlformats.org/officeDocument/2006/relationships" ax:classid="{8BD21D10-EC42-11CE-9E0D-00AA006002F3}" ax:persistence="persistStorage" r:id="rId1"/>
</file>

<file path=ppt/activeX/activeX6.xml><?xml version="1.0" encoding="utf-8"?>
<ax:ocx xmlns:ax="http://schemas.microsoft.com/office/2006/activeX" xmlns:r="http://schemas.openxmlformats.org/officeDocument/2006/relationships" ax:classid="{8BD21D10-EC42-11CE-9E0D-00AA006002F3}" ax:persistence="persistStorage" r:id="rId1"/>
</file>

<file path=ppt/activeX/activeX7.xml><?xml version="1.0" encoding="utf-8"?>
<ax:ocx xmlns:ax="http://schemas.microsoft.com/office/2006/activeX" xmlns:r="http://schemas.openxmlformats.org/officeDocument/2006/relationships" ax:classid="{8BD21D30-EC42-11CE-9E0D-00AA006002F3}" ax:persistence="persistStorage" r:id="rId1"/>
</file>

<file path=ppt/drawings/_rels/vmlDrawing1.vml.rels><?xml version="1.0" encoding="UTF-8" standalone="yes"?>
<Relationships xmlns="http://schemas.openxmlformats.org/package/2006/relationships"><Relationship Id="rId2" Type="http://schemas.openxmlformats.org/officeDocument/2006/relationships/image" Target="../media/image12.wmf"/><Relationship Id="rId1" Type="http://schemas.openxmlformats.org/officeDocument/2006/relationships/image" Target="../media/image11.wmf"/></Relationships>
</file>

<file path=ppt/media/image1.png>
</file>

<file path=ppt/media/image11.wmf>
</file>

<file path=ppt/media/image12.wmf>
</file>

<file path=ppt/media/image2.png>
</file>

<file path=ppt/media/image3.png>
</file>

<file path=ppt/media/image4.jpeg>
</file>

<file path=ppt/media/image5.jp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47B219-E3F6-4DFF-828F-75F60D270BFE}" type="datetimeFigureOut">
              <a:rPr lang="en-US" smtClean="0"/>
              <a:t>2/20/2022</a:t>
            </a:fld>
            <a:endParaRPr lang="en-US"/>
          </a:p>
        </p:txBody>
      </p:sp>
      <p:sp>
        <p:nvSpPr>
          <p:cNvPr id="4" name="Slide Image Placeholder 3"/>
          <p:cNvSpPr>
            <a:spLocks noGrp="1" noRot="1" noChangeAspect="1"/>
          </p:cNvSpPr>
          <p:nvPr>
            <p:ph type="sldImg" idx="2"/>
          </p:nvPr>
        </p:nvSpPr>
        <p:spPr>
          <a:xfrm>
            <a:off x="2520950" y="1143000"/>
            <a:ext cx="1816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D3A669-756E-4465-920E-A8B15279691D}" type="slidenum">
              <a:rPr lang="en-US" smtClean="0"/>
              <a:t>‹#›</a:t>
            </a:fld>
            <a:endParaRPr lang="en-US"/>
          </a:p>
        </p:txBody>
      </p:sp>
    </p:spTree>
    <p:extLst>
      <p:ext uri="{BB962C8B-B14F-4D97-AF65-F5344CB8AC3E}">
        <p14:creationId xmlns:p14="http://schemas.microsoft.com/office/powerpoint/2010/main" val="3125445384"/>
      </p:ext>
    </p:extLst>
  </p:cSld>
  <p:clrMap bg1="lt1" tx1="dk1" bg2="lt2" tx2="dk2" accent1="accent1" accent2="accent2" accent3="accent3" accent4="accent4" accent5="accent5" accent6="accent6" hlink="hlink" folHlink="folHlink"/>
  <p:notesStyle>
    <a:lvl1pPr marL="0" algn="l" defTabSz="1306220" rtl="0" eaLnBrk="1" latinLnBrk="0" hangingPunct="1">
      <a:defRPr sz="1714" kern="1200">
        <a:solidFill>
          <a:schemeClr val="tx1"/>
        </a:solidFill>
        <a:latin typeface="+mn-lt"/>
        <a:ea typeface="+mn-ea"/>
        <a:cs typeface="+mn-cs"/>
      </a:defRPr>
    </a:lvl1pPr>
    <a:lvl2pPr marL="653110" algn="l" defTabSz="1306220" rtl="0" eaLnBrk="1" latinLnBrk="0" hangingPunct="1">
      <a:defRPr sz="1714" kern="1200">
        <a:solidFill>
          <a:schemeClr val="tx1"/>
        </a:solidFill>
        <a:latin typeface="+mn-lt"/>
        <a:ea typeface="+mn-ea"/>
        <a:cs typeface="+mn-cs"/>
      </a:defRPr>
    </a:lvl2pPr>
    <a:lvl3pPr marL="1306220" algn="l" defTabSz="1306220" rtl="0" eaLnBrk="1" latinLnBrk="0" hangingPunct="1">
      <a:defRPr sz="1714" kern="1200">
        <a:solidFill>
          <a:schemeClr val="tx1"/>
        </a:solidFill>
        <a:latin typeface="+mn-lt"/>
        <a:ea typeface="+mn-ea"/>
        <a:cs typeface="+mn-cs"/>
      </a:defRPr>
    </a:lvl3pPr>
    <a:lvl4pPr marL="1959331" algn="l" defTabSz="1306220" rtl="0" eaLnBrk="1" latinLnBrk="0" hangingPunct="1">
      <a:defRPr sz="1714" kern="1200">
        <a:solidFill>
          <a:schemeClr val="tx1"/>
        </a:solidFill>
        <a:latin typeface="+mn-lt"/>
        <a:ea typeface="+mn-ea"/>
        <a:cs typeface="+mn-cs"/>
      </a:defRPr>
    </a:lvl4pPr>
    <a:lvl5pPr marL="2612441" algn="l" defTabSz="1306220" rtl="0" eaLnBrk="1" latinLnBrk="0" hangingPunct="1">
      <a:defRPr sz="1714" kern="1200">
        <a:solidFill>
          <a:schemeClr val="tx1"/>
        </a:solidFill>
        <a:latin typeface="+mn-lt"/>
        <a:ea typeface="+mn-ea"/>
        <a:cs typeface="+mn-cs"/>
      </a:defRPr>
    </a:lvl5pPr>
    <a:lvl6pPr marL="3265551" algn="l" defTabSz="1306220" rtl="0" eaLnBrk="1" latinLnBrk="0" hangingPunct="1">
      <a:defRPr sz="1714" kern="1200">
        <a:solidFill>
          <a:schemeClr val="tx1"/>
        </a:solidFill>
        <a:latin typeface="+mn-lt"/>
        <a:ea typeface="+mn-ea"/>
        <a:cs typeface="+mn-cs"/>
      </a:defRPr>
    </a:lvl6pPr>
    <a:lvl7pPr marL="3918661" algn="l" defTabSz="1306220" rtl="0" eaLnBrk="1" latinLnBrk="0" hangingPunct="1">
      <a:defRPr sz="1714" kern="1200">
        <a:solidFill>
          <a:schemeClr val="tx1"/>
        </a:solidFill>
        <a:latin typeface="+mn-lt"/>
        <a:ea typeface="+mn-ea"/>
        <a:cs typeface="+mn-cs"/>
      </a:defRPr>
    </a:lvl7pPr>
    <a:lvl8pPr marL="4571771" algn="l" defTabSz="1306220" rtl="0" eaLnBrk="1" latinLnBrk="0" hangingPunct="1">
      <a:defRPr sz="1714" kern="1200">
        <a:solidFill>
          <a:schemeClr val="tx1"/>
        </a:solidFill>
        <a:latin typeface="+mn-lt"/>
        <a:ea typeface="+mn-ea"/>
        <a:cs typeface="+mn-cs"/>
      </a:defRPr>
    </a:lvl8pPr>
    <a:lvl9pPr marL="5224882" algn="l" defTabSz="1306220" rtl="0" eaLnBrk="1" latinLnBrk="0" hangingPunct="1">
      <a:defRPr sz="171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20950" y="1143000"/>
            <a:ext cx="1816100" cy="3086100"/>
          </a:xfrm>
        </p:spPr>
      </p:sp>
      <p:sp>
        <p:nvSpPr>
          <p:cNvPr id="3" name="Notes Placeholder 2"/>
          <p:cNvSpPr>
            <a:spLocks noGrp="1"/>
          </p:cNvSpPr>
          <p:nvPr>
            <p:ph type="body" idx="1"/>
          </p:nvPr>
        </p:nvSpPr>
        <p:spPr/>
        <p:txBody>
          <a:bodyPr/>
          <a:lstStyle/>
          <a:p>
            <a:r>
              <a:rPr lang="en-US" dirty="0"/>
              <a:t>HOME</a:t>
            </a:r>
          </a:p>
        </p:txBody>
      </p:sp>
      <p:sp>
        <p:nvSpPr>
          <p:cNvPr id="4" name="Slide Number Placeholder 3"/>
          <p:cNvSpPr>
            <a:spLocks noGrp="1"/>
          </p:cNvSpPr>
          <p:nvPr>
            <p:ph type="sldNum" sz="quarter" idx="5"/>
          </p:nvPr>
        </p:nvSpPr>
        <p:spPr/>
        <p:txBody>
          <a:bodyPr/>
          <a:lstStyle/>
          <a:p>
            <a:fld id="{8ED3A669-756E-4465-920E-A8B15279691D}" type="slidenum">
              <a:rPr lang="en-US" smtClean="0"/>
              <a:t>1</a:t>
            </a:fld>
            <a:endParaRPr lang="en-US"/>
          </a:p>
        </p:txBody>
      </p:sp>
    </p:spTree>
    <p:extLst>
      <p:ext uri="{BB962C8B-B14F-4D97-AF65-F5344CB8AC3E}">
        <p14:creationId xmlns:p14="http://schemas.microsoft.com/office/powerpoint/2010/main" val="1171054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CATS</a:t>
            </a:r>
          </a:p>
        </p:txBody>
      </p:sp>
      <p:sp>
        <p:nvSpPr>
          <p:cNvPr id="4" name="Slide Number Placeholder 3"/>
          <p:cNvSpPr>
            <a:spLocks noGrp="1"/>
          </p:cNvSpPr>
          <p:nvPr>
            <p:ph type="sldNum" sz="quarter" idx="5"/>
          </p:nvPr>
        </p:nvSpPr>
        <p:spPr/>
        <p:txBody>
          <a:bodyPr/>
          <a:lstStyle/>
          <a:p>
            <a:fld id="{8ED3A669-756E-4465-920E-A8B15279691D}" type="slidenum">
              <a:rPr lang="en-US" smtClean="0"/>
              <a:t>2</a:t>
            </a:fld>
            <a:endParaRPr lang="en-US"/>
          </a:p>
        </p:txBody>
      </p:sp>
    </p:spTree>
    <p:extLst>
      <p:ext uri="{BB962C8B-B14F-4D97-AF65-F5344CB8AC3E}">
        <p14:creationId xmlns:p14="http://schemas.microsoft.com/office/powerpoint/2010/main" val="3402181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DOGS</a:t>
            </a:r>
          </a:p>
        </p:txBody>
      </p:sp>
      <p:sp>
        <p:nvSpPr>
          <p:cNvPr id="4" name="Slide Number Placeholder 3"/>
          <p:cNvSpPr>
            <a:spLocks noGrp="1"/>
          </p:cNvSpPr>
          <p:nvPr>
            <p:ph type="sldNum" sz="quarter" idx="5"/>
          </p:nvPr>
        </p:nvSpPr>
        <p:spPr/>
        <p:txBody>
          <a:bodyPr/>
          <a:lstStyle/>
          <a:p>
            <a:fld id="{8ED3A669-756E-4465-920E-A8B15279691D}" type="slidenum">
              <a:rPr lang="en-US" smtClean="0"/>
              <a:t>3</a:t>
            </a:fld>
            <a:endParaRPr lang="en-US"/>
          </a:p>
        </p:txBody>
      </p:sp>
    </p:spTree>
    <p:extLst>
      <p:ext uri="{BB962C8B-B14F-4D97-AF65-F5344CB8AC3E}">
        <p14:creationId xmlns:p14="http://schemas.microsoft.com/office/powerpoint/2010/main" val="514079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FORM</a:t>
            </a:r>
          </a:p>
        </p:txBody>
      </p:sp>
      <p:sp>
        <p:nvSpPr>
          <p:cNvPr id="4" name="Slide Number Placeholder 3"/>
          <p:cNvSpPr>
            <a:spLocks noGrp="1"/>
          </p:cNvSpPr>
          <p:nvPr>
            <p:ph type="sldNum" sz="quarter" idx="5"/>
          </p:nvPr>
        </p:nvSpPr>
        <p:spPr/>
        <p:txBody>
          <a:bodyPr/>
          <a:lstStyle/>
          <a:p>
            <a:fld id="{8ED3A669-756E-4465-920E-A8B15279691D}" type="slidenum">
              <a:rPr lang="en-US" smtClean="0"/>
              <a:t>5</a:t>
            </a:fld>
            <a:endParaRPr lang="en-US"/>
          </a:p>
        </p:txBody>
      </p:sp>
    </p:spTree>
    <p:extLst>
      <p:ext uri="{BB962C8B-B14F-4D97-AF65-F5344CB8AC3E}">
        <p14:creationId xmlns:p14="http://schemas.microsoft.com/office/powerpoint/2010/main" val="786285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544023"/>
            <a:ext cx="7772400" cy="5411893"/>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8164619"/>
            <a:ext cx="6858000" cy="375306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D1AD088-451D-4B8C-9AF1-0B2F80092709}" type="datetimeFigureOut">
              <a:rPr lang="en-US" smtClean="0"/>
              <a:t>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EA5D79-C405-49E8-B1D7-3030FCF502FE}" type="slidenum">
              <a:rPr lang="en-US" smtClean="0"/>
              <a:t>‹#›</a:t>
            </a:fld>
            <a:endParaRPr lang="en-US"/>
          </a:p>
        </p:txBody>
      </p:sp>
    </p:spTree>
    <p:extLst>
      <p:ext uri="{BB962C8B-B14F-4D97-AF65-F5344CB8AC3E}">
        <p14:creationId xmlns:p14="http://schemas.microsoft.com/office/powerpoint/2010/main" val="1952775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1AD088-451D-4B8C-9AF1-0B2F80092709}" type="datetimeFigureOut">
              <a:rPr lang="en-US" smtClean="0"/>
              <a:t>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EA5D79-C405-49E8-B1D7-3030FCF502FE}" type="slidenum">
              <a:rPr lang="en-US" smtClean="0"/>
              <a:t>‹#›</a:t>
            </a:fld>
            <a:endParaRPr lang="en-US"/>
          </a:p>
        </p:txBody>
      </p:sp>
    </p:spTree>
    <p:extLst>
      <p:ext uri="{BB962C8B-B14F-4D97-AF65-F5344CB8AC3E}">
        <p14:creationId xmlns:p14="http://schemas.microsoft.com/office/powerpoint/2010/main" val="3422217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827617"/>
            <a:ext cx="1971675" cy="131734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827617"/>
            <a:ext cx="5800725" cy="131734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1AD088-451D-4B8C-9AF1-0B2F80092709}" type="datetimeFigureOut">
              <a:rPr lang="en-US" smtClean="0"/>
              <a:t>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EA5D79-C405-49E8-B1D7-3030FCF502FE}" type="slidenum">
              <a:rPr lang="en-US" smtClean="0"/>
              <a:t>‹#›</a:t>
            </a:fld>
            <a:endParaRPr lang="en-US"/>
          </a:p>
        </p:txBody>
      </p:sp>
    </p:spTree>
    <p:extLst>
      <p:ext uri="{BB962C8B-B14F-4D97-AF65-F5344CB8AC3E}">
        <p14:creationId xmlns:p14="http://schemas.microsoft.com/office/powerpoint/2010/main" val="3532359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1AD088-451D-4B8C-9AF1-0B2F80092709}" type="datetimeFigureOut">
              <a:rPr lang="en-US" smtClean="0"/>
              <a:t>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EA5D79-C405-49E8-B1D7-3030FCF502FE}" type="slidenum">
              <a:rPr lang="en-US" smtClean="0"/>
              <a:t>‹#›</a:t>
            </a:fld>
            <a:endParaRPr lang="en-US"/>
          </a:p>
        </p:txBody>
      </p:sp>
    </p:spTree>
    <p:extLst>
      <p:ext uri="{BB962C8B-B14F-4D97-AF65-F5344CB8AC3E}">
        <p14:creationId xmlns:p14="http://schemas.microsoft.com/office/powerpoint/2010/main" val="832384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3875409"/>
            <a:ext cx="7886700" cy="6466204"/>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10402786"/>
            <a:ext cx="7886700" cy="3400424"/>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D1AD088-451D-4B8C-9AF1-0B2F80092709}" type="datetimeFigureOut">
              <a:rPr lang="en-US" smtClean="0"/>
              <a:t>2/20/2022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EA5D79-C405-49E8-B1D7-3030FCF502FE}" type="slidenum">
              <a:rPr lang="en-US" smtClean="0"/>
              <a:t>‹#›</a:t>
            </a:fld>
            <a:endParaRPr lang="en-US"/>
          </a:p>
        </p:txBody>
      </p:sp>
    </p:spTree>
    <p:extLst>
      <p:ext uri="{BB962C8B-B14F-4D97-AF65-F5344CB8AC3E}">
        <p14:creationId xmlns:p14="http://schemas.microsoft.com/office/powerpoint/2010/main" val="2474155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4138083"/>
            <a:ext cx="3886200" cy="98630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4138083"/>
            <a:ext cx="3886200" cy="98630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D1AD088-451D-4B8C-9AF1-0B2F80092709}" type="datetimeFigureOut">
              <a:rPr lang="en-US" smtClean="0"/>
              <a:t>2/20/2022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EA5D79-C405-49E8-B1D7-3030FCF502FE}" type="slidenum">
              <a:rPr lang="en-US" smtClean="0"/>
              <a:t>‹#›</a:t>
            </a:fld>
            <a:endParaRPr lang="en-US"/>
          </a:p>
        </p:txBody>
      </p:sp>
    </p:spTree>
    <p:extLst>
      <p:ext uri="{BB962C8B-B14F-4D97-AF65-F5344CB8AC3E}">
        <p14:creationId xmlns:p14="http://schemas.microsoft.com/office/powerpoint/2010/main" val="2859475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827620"/>
            <a:ext cx="7886700" cy="3004609"/>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3810636"/>
            <a:ext cx="3868340" cy="18675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5678170"/>
            <a:ext cx="3868340" cy="83517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3810636"/>
            <a:ext cx="3887391" cy="186753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1" y="5678170"/>
            <a:ext cx="3887391" cy="83517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D1AD088-451D-4B8C-9AF1-0B2F80092709}" type="datetimeFigureOut">
              <a:rPr lang="en-US" smtClean="0"/>
              <a:t>2/20/2022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EA5D79-C405-49E8-B1D7-3030FCF502FE}" type="slidenum">
              <a:rPr lang="en-US" smtClean="0"/>
              <a:t>‹#›</a:t>
            </a:fld>
            <a:endParaRPr lang="en-US"/>
          </a:p>
        </p:txBody>
      </p:sp>
    </p:spTree>
    <p:extLst>
      <p:ext uri="{BB962C8B-B14F-4D97-AF65-F5344CB8AC3E}">
        <p14:creationId xmlns:p14="http://schemas.microsoft.com/office/powerpoint/2010/main" val="2958632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D1AD088-451D-4B8C-9AF1-0B2F80092709}" type="datetimeFigureOut">
              <a:rPr lang="en-US" smtClean="0"/>
              <a:t>2/20/2022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EA5D79-C405-49E8-B1D7-3030FCF502FE}" type="slidenum">
              <a:rPr lang="en-US" smtClean="0"/>
              <a:t>‹#›</a:t>
            </a:fld>
            <a:endParaRPr lang="en-US"/>
          </a:p>
        </p:txBody>
      </p:sp>
    </p:spTree>
    <p:extLst>
      <p:ext uri="{BB962C8B-B14F-4D97-AF65-F5344CB8AC3E}">
        <p14:creationId xmlns:p14="http://schemas.microsoft.com/office/powerpoint/2010/main" val="37360568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1AD088-451D-4B8C-9AF1-0B2F80092709}" type="datetimeFigureOut">
              <a:rPr lang="en-US" smtClean="0"/>
              <a:t>2/20/2022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EA5D79-C405-49E8-B1D7-3030FCF502FE}" type="slidenum">
              <a:rPr lang="en-US" smtClean="0"/>
              <a:t>‹#›</a:t>
            </a:fld>
            <a:endParaRPr lang="en-US"/>
          </a:p>
        </p:txBody>
      </p:sp>
    </p:spTree>
    <p:extLst>
      <p:ext uri="{BB962C8B-B14F-4D97-AF65-F5344CB8AC3E}">
        <p14:creationId xmlns:p14="http://schemas.microsoft.com/office/powerpoint/2010/main" val="152784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1036320"/>
            <a:ext cx="2949178" cy="362712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2238167"/>
            <a:ext cx="4629150" cy="1104688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4663440"/>
            <a:ext cx="2949178" cy="863959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1AD088-451D-4B8C-9AF1-0B2F80092709}" type="datetimeFigureOut">
              <a:rPr lang="en-US" smtClean="0"/>
              <a:t>2/20/2022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EA5D79-C405-49E8-B1D7-3030FCF502FE}" type="slidenum">
              <a:rPr lang="en-US" smtClean="0"/>
              <a:t>‹#›</a:t>
            </a:fld>
            <a:endParaRPr lang="en-US"/>
          </a:p>
        </p:txBody>
      </p:sp>
    </p:spTree>
    <p:extLst>
      <p:ext uri="{BB962C8B-B14F-4D97-AF65-F5344CB8AC3E}">
        <p14:creationId xmlns:p14="http://schemas.microsoft.com/office/powerpoint/2010/main" val="3719496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1036320"/>
            <a:ext cx="2949178" cy="362712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2238167"/>
            <a:ext cx="4629150" cy="1104688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4663440"/>
            <a:ext cx="2949178" cy="863959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1AD088-451D-4B8C-9AF1-0B2F80092709}" type="datetimeFigureOut">
              <a:rPr lang="en-US" smtClean="0"/>
              <a:t>2/20/2022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EA5D79-C405-49E8-B1D7-3030FCF502FE}" type="slidenum">
              <a:rPr lang="en-US" smtClean="0"/>
              <a:t>‹#›</a:t>
            </a:fld>
            <a:endParaRPr lang="en-US"/>
          </a:p>
        </p:txBody>
      </p:sp>
    </p:spTree>
    <p:extLst>
      <p:ext uri="{BB962C8B-B14F-4D97-AF65-F5344CB8AC3E}">
        <p14:creationId xmlns:p14="http://schemas.microsoft.com/office/powerpoint/2010/main" val="4224696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27620"/>
            <a:ext cx="7886700" cy="300460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4138083"/>
            <a:ext cx="7886700" cy="986303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14407730"/>
            <a:ext cx="2057400" cy="827617"/>
          </a:xfrm>
          <a:prstGeom prst="rect">
            <a:avLst/>
          </a:prstGeom>
        </p:spPr>
        <p:txBody>
          <a:bodyPr vert="horz" lIns="91440" tIns="45720" rIns="91440" bIns="45720" rtlCol="0" anchor="ctr"/>
          <a:lstStyle>
            <a:lvl1pPr algn="l">
              <a:defRPr sz="1200">
                <a:solidFill>
                  <a:schemeClr val="tx1">
                    <a:tint val="75000"/>
                  </a:schemeClr>
                </a:solidFill>
              </a:defRPr>
            </a:lvl1pPr>
          </a:lstStyle>
          <a:p>
            <a:fld id="{7D1AD088-451D-4B8C-9AF1-0B2F80092709}" type="datetimeFigureOut">
              <a:rPr lang="en-US" smtClean="0"/>
              <a:t>2/20/2022</a:t>
            </a:fld>
            <a:endParaRPr lang="en-US"/>
          </a:p>
        </p:txBody>
      </p:sp>
      <p:sp>
        <p:nvSpPr>
          <p:cNvPr id="5" name="Footer Placeholder 4"/>
          <p:cNvSpPr>
            <a:spLocks noGrp="1"/>
          </p:cNvSpPr>
          <p:nvPr>
            <p:ph type="ftr" sz="quarter" idx="3"/>
          </p:nvPr>
        </p:nvSpPr>
        <p:spPr>
          <a:xfrm>
            <a:off x="3028950" y="14407730"/>
            <a:ext cx="3086100" cy="82761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14407730"/>
            <a:ext cx="2057400" cy="827617"/>
          </a:xfrm>
          <a:prstGeom prst="rect">
            <a:avLst/>
          </a:prstGeom>
        </p:spPr>
        <p:txBody>
          <a:bodyPr vert="horz" lIns="91440" tIns="45720" rIns="91440" bIns="45720" rtlCol="0" anchor="ctr"/>
          <a:lstStyle>
            <a:lvl1pPr algn="r">
              <a:defRPr sz="1200">
                <a:solidFill>
                  <a:schemeClr val="tx1">
                    <a:tint val="75000"/>
                  </a:schemeClr>
                </a:solidFill>
              </a:defRPr>
            </a:lvl1pPr>
          </a:lstStyle>
          <a:p>
            <a:fld id="{F6EA5D79-C405-49E8-B1D7-3030FCF502FE}" type="slidenum">
              <a:rPr lang="en-US" smtClean="0"/>
              <a:t>‹#›</a:t>
            </a:fld>
            <a:endParaRPr lang="en-US"/>
          </a:p>
        </p:txBody>
      </p:sp>
    </p:spTree>
    <p:extLst>
      <p:ext uri="{BB962C8B-B14F-4D97-AF65-F5344CB8AC3E}">
        <p14:creationId xmlns:p14="http://schemas.microsoft.com/office/powerpoint/2010/main" val="252835907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2.xml"/><Relationship Id="rId13" Type="http://schemas.openxmlformats.org/officeDocument/2006/relationships/image" Target="../media/image6.png"/><Relationship Id="rId18" Type="http://schemas.openxmlformats.org/officeDocument/2006/relationships/hyperlink" Target="https://ftlob.rescuegroups.org/" TargetMode="External"/><Relationship Id="rId3" Type="http://schemas.openxmlformats.org/officeDocument/2006/relationships/slide" Target="slide5.xml"/><Relationship Id="rId7" Type="http://schemas.openxmlformats.org/officeDocument/2006/relationships/slide" Target="slide4.xml"/><Relationship Id="rId12" Type="http://schemas.openxmlformats.org/officeDocument/2006/relationships/image" Target="../media/image5.jpg"/><Relationship Id="rId17" Type="http://schemas.openxmlformats.org/officeDocument/2006/relationships/hyperlink" Target="https://savethesnakes.org/snakerescuecall/" TargetMode="External"/><Relationship Id="rId2" Type="http://schemas.openxmlformats.org/officeDocument/2006/relationships/notesSlide" Target="../notesSlides/notesSlide1.xml"/><Relationship Id="rId16" Type="http://schemas.openxmlformats.org/officeDocument/2006/relationships/hyperlink" Target="https://www.sterlingshelter.org/humane-society/koi-fish-rescue/" TargetMode="External"/><Relationship Id="rId1" Type="http://schemas.openxmlformats.org/officeDocument/2006/relationships/slideLayout" Target="../slideLayouts/slideLayout1.xml"/><Relationship Id="rId6" Type="http://schemas.openxmlformats.org/officeDocument/2006/relationships/slide" Target="slide3.xml"/><Relationship Id="rId11" Type="http://schemas.openxmlformats.org/officeDocument/2006/relationships/image" Target="../media/image4.jpeg"/><Relationship Id="rId5" Type="http://schemas.openxmlformats.org/officeDocument/2006/relationships/image" Target="../media/image1.png"/><Relationship Id="rId15" Type="http://schemas.openxmlformats.org/officeDocument/2006/relationships/hyperlink" Target="https://www.aspca.org/pet-care/general-pet-care/vaccinations-your-pet" TargetMode="External"/><Relationship Id="rId10" Type="http://schemas.openxmlformats.org/officeDocument/2006/relationships/image" Target="../media/image3.png"/><Relationship Id="rId19" Type="http://schemas.openxmlformats.org/officeDocument/2006/relationships/image" Target="../media/image7.jpg"/><Relationship Id="rId4" Type="http://schemas.openxmlformats.org/officeDocument/2006/relationships/slide" Target="slide1.xml"/><Relationship Id="rId9" Type="http://schemas.openxmlformats.org/officeDocument/2006/relationships/image" Target="../media/image2.png"/><Relationship Id="rId14" Type="http://schemas.openxmlformats.org/officeDocument/2006/relationships/hyperlink" Target="https://theshelterpetproject.org/" TargetMode="External"/></Relationships>
</file>

<file path=ppt/slides/_rels/slide2.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slide" Target="slide5.xml"/><Relationship Id="rId7" Type="http://schemas.openxmlformats.org/officeDocument/2006/relationships/slide" Target="slide4.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slide" Target="slide3.xml"/><Relationship Id="rId5" Type="http://schemas.openxmlformats.org/officeDocument/2006/relationships/image" Target="../media/image1.png"/><Relationship Id="rId10" Type="http://schemas.openxmlformats.org/officeDocument/2006/relationships/image" Target="../media/image8.emf"/><Relationship Id="rId4" Type="http://schemas.openxmlformats.org/officeDocument/2006/relationships/slide" Target="slide1.xml"/><Relationship Id="rId9" Type="http://schemas.openxmlformats.org/officeDocument/2006/relationships/hyperlink" Target="https://www.aspca.org/pet-care/cat-care/cat-nutrition-tips" TargetMode="External"/></Relationships>
</file>

<file path=ppt/slides/_rels/slide3.xml.rels><?xml version="1.0" encoding="UTF-8" standalone="yes"?>
<Relationships xmlns="http://schemas.openxmlformats.org/package/2006/relationships"><Relationship Id="rId8" Type="http://schemas.openxmlformats.org/officeDocument/2006/relationships/slide" Target="slide4.xml"/><Relationship Id="rId3" Type="http://schemas.openxmlformats.org/officeDocument/2006/relationships/image" Target="../media/image9.emf"/><Relationship Id="rId7" Type="http://schemas.openxmlformats.org/officeDocument/2006/relationships/slide" Target="slide3.xml"/><Relationship Id="rId12" Type="http://schemas.openxmlformats.org/officeDocument/2006/relationships/hyperlink" Target="https://www.aspca.org/pet-care/general-pet-care/vaccinations-your-pet"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png"/><Relationship Id="rId11" Type="http://schemas.openxmlformats.org/officeDocument/2006/relationships/hyperlink" Target="https://www.aspca.org/pet-care/dog-care/dog-nutrition-tips" TargetMode="External"/><Relationship Id="rId5" Type="http://schemas.openxmlformats.org/officeDocument/2006/relationships/slide" Target="slide1.xml"/><Relationship Id="rId10" Type="http://schemas.openxmlformats.org/officeDocument/2006/relationships/hyperlink" Target="https://www.ahajournals.org/doi/10.1161/CIRCOUTCOMES.119.005554" TargetMode="External"/><Relationship Id="rId4" Type="http://schemas.openxmlformats.org/officeDocument/2006/relationships/slide" Target="slide5.xml"/><Relationship Id="rId9" Type="http://schemas.openxmlformats.org/officeDocument/2006/relationships/slide" Target="slide2.xml"/></Relationships>
</file>

<file path=ppt/slides/_rels/slide4.xml.rels><?xml version="1.0" encoding="UTF-8" standalone="yes"?>
<Relationships xmlns="http://schemas.openxmlformats.org/package/2006/relationships"><Relationship Id="rId8" Type="http://schemas.openxmlformats.org/officeDocument/2006/relationships/slide" Target="slide2.xml"/><Relationship Id="rId3" Type="http://schemas.openxmlformats.org/officeDocument/2006/relationships/image" Target="../media/image10.emf"/><Relationship Id="rId7" Type="http://schemas.openxmlformats.org/officeDocument/2006/relationships/slide" Target="slide4.xml"/><Relationship Id="rId2" Type="http://schemas.openxmlformats.org/officeDocument/2006/relationships/slide" Target="slide5.xml"/><Relationship Id="rId1" Type="http://schemas.openxmlformats.org/officeDocument/2006/relationships/slideLayout" Target="../slideLayouts/slideLayout6.xml"/><Relationship Id="rId6" Type="http://schemas.openxmlformats.org/officeDocument/2006/relationships/slide" Target="slide3.xml"/><Relationship Id="rId5" Type="http://schemas.openxmlformats.org/officeDocument/2006/relationships/image" Target="../media/image1.png"/><Relationship Id="rId4" Type="http://schemas.openxmlformats.org/officeDocument/2006/relationships/slide" Target="slide1.xml"/></Relationships>
</file>

<file path=ppt/slides/_rels/slide5.xml.rels><?xml version="1.0" encoding="UTF-8" standalone="yes"?>
<Relationships xmlns="http://schemas.openxmlformats.org/package/2006/relationships"><Relationship Id="rId8" Type="http://schemas.openxmlformats.org/officeDocument/2006/relationships/control" Target="../activeX/activeX7.xml"/><Relationship Id="rId13" Type="http://schemas.openxmlformats.org/officeDocument/2006/relationships/image" Target="../media/image1.png"/><Relationship Id="rId18" Type="http://schemas.openxmlformats.org/officeDocument/2006/relationships/image" Target="../media/image12.wmf"/><Relationship Id="rId3" Type="http://schemas.openxmlformats.org/officeDocument/2006/relationships/control" Target="../activeX/activeX2.xml"/><Relationship Id="rId7" Type="http://schemas.openxmlformats.org/officeDocument/2006/relationships/control" Target="../activeX/activeX6.xml"/><Relationship Id="rId12" Type="http://schemas.openxmlformats.org/officeDocument/2006/relationships/slide" Target="slide1.xml"/><Relationship Id="rId17" Type="http://schemas.openxmlformats.org/officeDocument/2006/relationships/image" Target="../media/image11.wmf"/><Relationship Id="rId2" Type="http://schemas.openxmlformats.org/officeDocument/2006/relationships/control" Target="../activeX/activeX1.xml"/><Relationship Id="rId16" Type="http://schemas.openxmlformats.org/officeDocument/2006/relationships/slide" Target="slide2.xml"/><Relationship Id="rId1" Type="http://schemas.openxmlformats.org/officeDocument/2006/relationships/vmlDrawing" Target="../drawings/vmlDrawing1.vml"/><Relationship Id="rId6" Type="http://schemas.openxmlformats.org/officeDocument/2006/relationships/control" Target="../activeX/activeX5.xml"/><Relationship Id="rId11" Type="http://schemas.openxmlformats.org/officeDocument/2006/relationships/slide" Target="slide5.xml"/><Relationship Id="rId5" Type="http://schemas.openxmlformats.org/officeDocument/2006/relationships/control" Target="../activeX/activeX4.xml"/><Relationship Id="rId15" Type="http://schemas.openxmlformats.org/officeDocument/2006/relationships/slide" Target="slide4.xml"/><Relationship Id="rId10" Type="http://schemas.openxmlformats.org/officeDocument/2006/relationships/notesSlide" Target="../notesSlides/notesSlide4.xml"/><Relationship Id="rId4" Type="http://schemas.openxmlformats.org/officeDocument/2006/relationships/control" Target="../activeX/activeX3.xml"/><Relationship Id="rId9" Type="http://schemas.openxmlformats.org/officeDocument/2006/relationships/slideLayout" Target="../slideLayouts/slideLayout6.xml"/><Relationship Id="rId14" Type="http://schemas.openxmlformats.org/officeDocument/2006/relationships/slide" Target="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hlinkClick r:id="rId3" action="ppaction://hlinksldjump"/>
            <a:extLst>
              <a:ext uri="{FF2B5EF4-FFF2-40B4-BE49-F238E27FC236}">
                <a16:creationId xmlns:a16="http://schemas.microsoft.com/office/drawing/2014/main" id="{9F74F81B-E990-4753-A08C-CCD4DD232484}"/>
              </a:ext>
            </a:extLst>
          </p:cNvPr>
          <p:cNvSpPr/>
          <p:nvPr/>
        </p:nvSpPr>
        <p:spPr>
          <a:xfrm>
            <a:off x="5782761" y="11443991"/>
            <a:ext cx="3062071" cy="25451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2" name="Group 51">
            <a:extLst>
              <a:ext uri="{FF2B5EF4-FFF2-40B4-BE49-F238E27FC236}">
                <a16:creationId xmlns:a16="http://schemas.microsoft.com/office/drawing/2014/main" id="{97A7C7A7-DEAA-4F9C-999D-CBE14604AA19}"/>
              </a:ext>
            </a:extLst>
          </p:cNvPr>
          <p:cNvGrpSpPr/>
          <p:nvPr/>
        </p:nvGrpSpPr>
        <p:grpSpPr>
          <a:xfrm>
            <a:off x="194908" y="360852"/>
            <a:ext cx="8704855" cy="1701711"/>
            <a:chOff x="162425" y="181122"/>
            <a:chExt cx="6528641" cy="1276283"/>
          </a:xfrm>
        </p:grpSpPr>
        <p:pic>
          <p:nvPicPr>
            <p:cNvPr id="4" name="Picture 3" descr="Large capital &quot;P&quot; in dark blue with two shadow layers of the &quot;P&quot; in light blue and gray. The words &quot;Paradigm Pet Professionals&quot; stacked on the right side of the Large capital &quot;P.&quot;&#10;&#10;">
              <a:hlinkClick r:id="rId4" action="ppaction://hlinksldjump"/>
              <a:extLst>
                <a:ext uri="{FF2B5EF4-FFF2-40B4-BE49-F238E27FC236}">
                  <a16:creationId xmlns:a16="http://schemas.microsoft.com/office/drawing/2014/main" id="{E0002F48-AFC5-4CA9-AD73-7B33021D93A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2425" y="181122"/>
              <a:ext cx="1446384" cy="637151"/>
            </a:xfrm>
            <a:prstGeom prst="rect">
              <a:avLst/>
            </a:prstGeom>
          </p:spPr>
        </p:pic>
        <p:grpSp>
          <p:nvGrpSpPr>
            <p:cNvPr id="31" name="Group 30">
              <a:extLst>
                <a:ext uri="{FF2B5EF4-FFF2-40B4-BE49-F238E27FC236}">
                  <a16:creationId xmlns:a16="http://schemas.microsoft.com/office/drawing/2014/main" id="{BD7616FE-FA0B-4B08-8EF2-D3EC84B233F8}"/>
                </a:ext>
              </a:extLst>
            </p:cNvPr>
            <p:cNvGrpSpPr/>
            <p:nvPr/>
          </p:nvGrpSpPr>
          <p:grpSpPr>
            <a:xfrm>
              <a:off x="5360276" y="227232"/>
              <a:ext cx="1330790" cy="456825"/>
              <a:chOff x="5310553" y="252623"/>
              <a:chExt cx="1380513" cy="529893"/>
            </a:xfrm>
          </p:grpSpPr>
          <p:sp>
            <p:nvSpPr>
              <p:cNvPr id="12" name="Rectangle 11">
                <a:extLst>
                  <a:ext uri="{FF2B5EF4-FFF2-40B4-BE49-F238E27FC236}">
                    <a16:creationId xmlns:a16="http://schemas.microsoft.com/office/drawing/2014/main" id="{21D3E32A-DCBB-4900-998B-CF0A1C918E98}"/>
                  </a:ext>
                </a:extLst>
              </p:cNvPr>
              <p:cNvSpPr/>
              <p:nvPr/>
            </p:nvSpPr>
            <p:spPr>
              <a:xfrm>
                <a:off x="5310553" y="568154"/>
                <a:ext cx="936382" cy="214362"/>
              </a:xfrm>
              <a:prstGeom prst="rect">
                <a:avLst/>
              </a:prstGeom>
              <a:solidFill>
                <a:sysClr val="window" lastClr="FFFFFF"/>
              </a:solidFill>
              <a:ln w="12700" cap="flat" cmpd="sng" algn="ctr">
                <a:solidFill>
                  <a:srgbClr val="BDBDBD"/>
                </a:solidFill>
                <a:prstDash val="solid"/>
                <a:miter lim="800000"/>
              </a:ln>
              <a:effectLst/>
            </p:spPr>
            <p:txBody>
              <a:bodyPr rot="0" spcFirstLastPara="0" vert="horz" wrap="square" lIns="121920" tIns="60960" rIns="121920" bIns="60960" numCol="1" spcCol="0" rtlCol="0" fromWordArt="0" anchor="ctr" anchorCtr="0" forceAA="0" compatLnSpc="1">
                <a:prstTxWarp prst="textNoShape">
                  <a:avLst/>
                </a:prstTxWarp>
                <a:noAutofit/>
              </a:bodyPr>
              <a:lstStyle/>
              <a:p>
                <a:pPr algn="ctr">
                  <a:lnSpc>
                    <a:spcPct val="107000"/>
                  </a:lnSpc>
                  <a:spcAft>
                    <a:spcPts val="1067"/>
                  </a:spcAft>
                </a:pPr>
                <a:r>
                  <a:rPr lang="en-US" sz="933" dirty="0">
                    <a:solidFill>
                      <a:srgbClr val="BDBDBD"/>
                    </a:solidFill>
                    <a:latin typeface="Calibri" panose="020F0502020204030204" pitchFamily="34" charset="0"/>
                    <a:ea typeface="Calibri" panose="020F0502020204030204" pitchFamily="34" charset="0"/>
                    <a:cs typeface="Times New Roman" panose="02020603050405020304" pitchFamily="18" charset="0"/>
                  </a:rPr>
                  <a:t>search this site</a:t>
                </a:r>
              </a:p>
            </p:txBody>
          </p:sp>
          <p:sp>
            <p:nvSpPr>
              <p:cNvPr id="15" name="Rectangle 14">
                <a:extLst>
                  <a:ext uri="{FF2B5EF4-FFF2-40B4-BE49-F238E27FC236}">
                    <a16:creationId xmlns:a16="http://schemas.microsoft.com/office/drawing/2014/main" id="{D7496E5B-9B23-4A39-B0F8-C4C72A63887A}"/>
                  </a:ext>
                </a:extLst>
              </p:cNvPr>
              <p:cNvSpPr/>
              <p:nvPr/>
            </p:nvSpPr>
            <p:spPr>
              <a:xfrm>
                <a:off x="6277707" y="568153"/>
                <a:ext cx="413359" cy="214363"/>
              </a:xfrm>
              <a:prstGeom prst="rect">
                <a:avLst/>
              </a:prstGeom>
              <a:solidFill>
                <a:srgbClr val="676767"/>
              </a:solidFill>
              <a:ln>
                <a:solidFill>
                  <a:schemeClr val="bg1">
                    <a:lumMod val="50000"/>
                  </a:schemeClr>
                </a:solid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625">
                  <a:lnSpc>
                    <a:spcPct val="107000"/>
                  </a:lnSpc>
                  <a:spcAft>
                    <a:spcPts val="1067"/>
                  </a:spcAft>
                  <a:defRPr/>
                </a:pPr>
                <a:r>
                  <a:rPr lang="en-US" sz="933" b="1" dirty="0">
                    <a:solidFill>
                      <a:schemeClr val="bg1"/>
                    </a:solidFill>
                    <a:latin typeface="Calibri" panose="020F0502020204030204" pitchFamily="34" charset="0"/>
                    <a:ea typeface="Calibri" panose="020F0502020204030204" pitchFamily="34" charset="0"/>
                    <a:cs typeface="Times New Roman" panose="02020603050405020304" pitchFamily="18" charset="0"/>
                  </a:rPr>
                  <a:t>Fetch</a:t>
                </a:r>
              </a:p>
            </p:txBody>
          </p:sp>
          <p:sp>
            <p:nvSpPr>
              <p:cNvPr id="16" name="Rectangle 15">
                <a:hlinkClick r:id="rId3" action="ppaction://hlinksldjump"/>
                <a:extLst>
                  <a:ext uri="{FF2B5EF4-FFF2-40B4-BE49-F238E27FC236}">
                    <a16:creationId xmlns:a16="http://schemas.microsoft.com/office/drawing/2014/main" id="{546566C0-185E-4943-AFAD-05FCE599AE3F}"/>
                  </a:ext>
                </a:extLst>
              </p:cNvPr>
              <p:cNvSpPr/>
              <p:nvPr/>
            </p:nvSpPr>
            <p:spPr>
              <a:xfrm>
                <a:off x="5310553" y="252623"/>
                <a:ext cx="1380513" cy="214363"/>
              </a:xfrm>
              <a:prstGeom prst="rect">
                <a:avLst/>
              </a:prstGeom>
              <a:solidFill>
                <a:srgbClr val="6699CC"/>
              </a:solidFill>
              <a:ln>
                <a:solidFill>
                  <a:srgbClr val="BDBDBD"/>
                </a:solidFill>
              </a:ln>
              <a:effectLst>
                <a:glow rad="63500">
                  <a:schemeClr val="accent3">
                    <a:satMod val="175000"/>
                    <a:alpha val="40000"/>
                  </a:schemeClr>
                </a:glow>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bg1"/>
                    </a:solidFill>
                  </a:rPr>
                  <a:t>REQUEST A CONSULTATION</a:t>
                </a:r>
              </a:p>
            </p:txBody>
          </p:sp>
        </p:grpSp>
        <p:sp>
          <p:nvSpPr>
            <p:cNvPr id="23" name="Rectangle 22">
              <a:hlinkClick r:id="rId6" action="ppaction://hlinksldjump"/>
              <a:extLst>
                <a:ext uri="{FF2B5EF4-FFF2-40B4-BE49-F238E27FC236}">
                  <a16:creationId xmlns:a16="http://schemas.microsoft.com/office/drawing/2014/main" id="{8B9CCD39-1F2D-46B0-950F-170B9FCD13E5}"/>
                </a:ext>
              </a:extLst>
            </p:cNvPr>
            <p:cNvSpPr/>
            <p:nvPr/>
          </p:nvSpPr>
          <p:spPr>
            <a:xfrm>
              <a:off x="1752647" y="1123787"/>
              <a:ext cx="919028"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DOG OWNERS</a:t>
              </a:r>
            </a:p>
          </p:txBody>
        </p:sp>
        <p:sp>
          <p:nvSpPr>
            <p:cNvPr id="25" name="Rectangle 24">
              <a:hlinkClick r:id="rId7" action="ppaction://hlinksldjump"/>
              <a:extLst>
                <a:ext uri="{FF2B5EF4-FFF2-40B4-BE49-F238E27FC236}">
                  <a16:creationId xmlns:a16="http://schemas.microsoft.com/office/drawing/2014/main" id="{18152D83-352E-499C-AD29-4F30FF728411}"/>
                </a:ext>
              </a:extLst>
            </p:cNvPr>
            <p:cNvSpPr/>
            <p:nvPr/>
          </p:nvSpPr>
          <p:spPr>
            <a:xfrm>
              <a:off x="2715664" y="1123787"/>
              <a:ext cx="917149"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BIRD OWNERS</a:t>
              </a:r>
            </a:p>
          </p:txBody>
        </p:sp>
        <p:sp>
          <p:nvSpPr>
            <p:cNvPr id="24" name="Rectangle 23">
              <a:hlinkClick r:id="rId8" action="ppaction://hlinksldjump"/>
              <a:extLst>
                <a:ext uri="{FF2B5EF4-FFF2-40B4-BE49-F238E27FC236}">
                  <a16:creationId xmlns:a16="http://schemas.microsoft.com/office/drawing/2014/main" id="{7C0759EA-1D35-445E-B0CD-1085472A8614}"/>
                </a:ext>
              </a:extLst>
            </p:cNvPr>
            <p:cNvSpPr/>
            <p:nvPr/>
          </p:nvSpPr>
          <p:spPr>
            <a:xfrm>
              <a:off x="840312" y="1123787"/>
              <a:ext cx="868346"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CAT</a:t>
              </a:r>
              <a:r>
                <a:rPr lang="en-US" sz="1200" b="1" dirty="0"/>
                <a:t> </a:t>
              </a:r>
              <a:r>
                <a:rPr lang="en-US" sz="1133" b="1" dirty="0"/>
                <a:t>OWNERS</a:t>
              </a:r>
            </a:p>
          </p:txBody>
        </p:sp>
        <p:sp>
          <p:nvSpPr>
            <p:cNvPr id="22" name="Rectangle 21">
              <a:hlinkClick r:id="rId3" action="ppaction://hlinksldjump"/>
              <a:extLst>
                <a:ext uri="{FF2B5EF4-FFF2-40B4-BE49-F238E27FC236}">
                  <a16:creationId xmlns:a16="http://schemas.microsoft.com/office/drawing/2014/main" id="{6DA3C89A-1A50-4AD0-A8CD-8B1DE4C579C2}"/>
                </a:ext>
              </a:extLst>
            </p:cNvPr>
            <p:cNvSpPr/>
            <p:nvPr/>
          </p:nvSpPr>
          <p:spPr>
            <a:xfrm>
              <a:off x="3676802" y="1123787"/>
              <a:ext cx="3014264"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33" b="1" dirty="0"/>
                <a:t>  CONTACT FORM</a:t>
              </a:r>
            </a:p>
          </p:txBody>
        </p:sp>
        <p:sp>
          <p:nvSpPr>
            <p:cNvPr id="35" name="Rectangle 34">
              <a:hlinkClick r:id="rId4" action="ppaction://hlinksldjump"/>
              <a:extLst>
                <a:ext uri="{FF2B5EF4-FFF2-40B4-BE49-F238E27FC236}">
                  <a16:creationId xmlns:a16="http://schemas.microsoft.com/office/drawing/2014/main" id="{3DD4F5B5-8D60-4803-B305-394D88BB1F6B}"/>
                </a:ext>
              </a:extLst>
            </p:cNvPr>
            <p:cNvSpPr/>
            <p:nvPr/>
          </p:nvSpPr>
          <p:spPr>
            <a:xfrm>
              <a:off x="162425" y="1123788"/>
              <a:ext cx="633898" cy="333617"/>
            </a:xfrm>
            <a:prstGeom prst="rect">
              <a:avLst/>
            </a:prstGeom>
            <a:solidFill>
              <a:srgbClr val="669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HOME</a:t>
              </a:r>
            </a:p>
          </p:txBody>
        </p:sp>
      </p:grpSp>
      <p:sp>
        <p:nvSpPr>
          <p:cNvPr id="37" name="TextBox 36">
            <a:extLst>
              <a:ext uri="{FF2B5EF4-FFF2-40B4-BE49-F238E27FC236}">
                <a16:creationId xmlns:a16="http://schemas.microsoft.com/office/drawing/2014/main" id="{F8C9347D-E8FD-4AB5-B4C5-430A48D18C38}"/>
              </a:ext>
            </a:extLst>
          </p:cNvPr>
          <p:cNvSpPr txBox="1"/>
          <p:nvPr/>
        </p:nvSpPr>
        <p:spPr>
          <a:xfrm>
            <a:off x="1992716" y="2232399"/>
            <a:ext cx="5158567" cy="569734"/>
          </a:xfrm>
          <a:prstGeom prst="rect">
            <a:avLst/>
          </a:prstGeom>
          <a:noFill/>
        </p:spPr>
        <p:txBody>
          <a:bodyPr wrap="square" rtlCol="0">
            <a:spAutoFit/>
          </a:bodyPr>
          <a:lstStyle/>
          <a:p>
            <a:pPr algn="ctr"/>
            <a:r>
              <a:rPr lang="en-US" sz="2800" b="1" dirty="0">
                <a:solidFill>
                  <a:srgbClr val="003B6D"/>
                </a:solidFill>
              </a:rPr>
              <a:t>Paradigm Pet Professionals</a:t>
            </a:r>
          </a:p>
        </p:txBody>
      </p:sp>
      <p:grpSp>
        <p:nvGrpSpPr>
          <p:cNvPr id="51" name="Group 50">
            <a:extLst>
              <a:ext uri="{FF2B5EF4-FFF2-40B4-BE49-F238E27FC236}">
                <a16:creationId xmlns:a16="http://schemas.microsoft.com/office/drawing/2014/main" id="{AAE0B095-5F75-44E5-AB66-206015481C96}"/>
              </a:ext>
            </a:extLst>
          </p:cNvPr>
          <p:cNvGrpSpPr/>
          <p:nvPr/>
        </p:nvGrpSpPr>
        <p:grpSpPr>
          <a:xfrm>
            <a:off x="216570" y="14181635"/>
            <a:ext cx="8741268" cy="856789"/>
            <a:chOff x="162425" y="8300329"/>
            <a:chExt cx="6555951" cy="642591"/>
          </a:xfrm>
        </p:grpSpPr>
        <p:sp>
          <p:nvSpPr>
            <p:cNvPr id="53" name="TextBox 52">
              <a:extLst>
                <a:ext uri="{FF2B5EF4-FFF2-40B4-BE49-F238E27FC236}">
                  <a16:creationId xmlns:a16="http://schemas.microsoft.com/office/drawing/2014/main" id="{C6563B7A-4B20-4272-9DC9-A4BEE43587B6}"/>
                </a:ext>
              </a:extLst>
            </p:cNvPr>
            <p:cNvSpPr txBox="1"/>
            <p:nvPr/>
          </p:nvSpPr>
          <p:spPr>
            <a:xfrm>
              <a:off x="166254" y="8414266"/>
              <a:ext cx="2275976" cy="499944"/>
            </a:xfrm>
            <a:prstGeom prst="rect">
              <a:avLst/>
            </a:prstGeom>
            <a:noFill/>
          </p:spPr>
          <p:txBody>
            <a:bodyPr wrap="square" rtlCol="0">
              <a:spAutoFit/>
            </a:bodyPr>
            <a:lstStyle/>
            <a:p>
              <a:pPr>
                <a:tabLst>
                  <a:tab pos="3962570" algn="ctr"/>
                  <a:tab pos="7925141" algn="r"/>
                </a:tabLst>
              </a:pPr>
              <a:r>
                <a:rPr lang="en-US" sz="933" dirty="0">
                  <a:latin typeface="Calibri" panose="020F0502020204030204" pitchFamily="34" charset="0"/>
                  <a:ea typeface="Calibri" panose="020F0502020204030204" pitchFamily="34" charset="0"/>
                  <a:cs typeface="Times New Roman" panose="02020603050405020304" pitchFamily="18" charset="0"/>
                </a:rPr>
                <a:t>Paradigm Pet Professionals has 12 years’ experience working with pet owners and has been recognized for outstand support. Our certified pet health and nutrition consultants would love to work with you.</a:t>
              </a:r>
            </a:p>
          </p:txBody>
        </p:sp>
        <p:sp>
          <p:nvSpPr>
            <p:cNvPr id="54" name="TextBox 53">
              <a:extLst>
                <a:ext uri="{FF2B5EF4-FFF2-40B4-BE49-F238E27FC236}">
                  <a16:creationId xmlns:a16="http://schemas.microsoft.com/office/drawing/2014/main" id="{B675128F-0717-44E8-9AC9-01A25DA87AB6}"/>
                </a:ext>
              </a:extLst>
            </p:cNvPr>
            <p:cNvSpPr txBox="1"/>
            <p:nvPr/>
          </p:nvSpPr>
          <p:spPr>
            <a:xfrm>
              <a:off x="4679314" y="8414266"/>
              <a:ext cx="2039062" cy="528654"/>
            </a:xfrm>
            <a:prstGeom prst="rect">
              <a:avLst/>
            </a:prstGeom>
            <a:noFill/>
          </p:spPr>
          <p:txBody>
            <a:bodyPr wrap="square" rtlCol="0">
              <a:spAutoFit/>
            </a:bodyPr>
            <a:lstStyle/>
            <a:p>
              <a:pPr algn="r">
                <a:lnSpc>
                  <a:spcPct val="107000"/>
                </a:lnSpc>
              </a:pPr>
              <a:r>
                <a:rPr lang="en-US" sz="933" dirty="0">
                  <a:latin typeface="Calibri" panose="020F0502020204030204" pitchFamily="34" charset="0"/>
                  <a:ea typeface="Calibri" panose="020F0502020204030204" pitchFamily="34" charset="0"/>
                  <a:cs typeface="Calibri" panose="020F0502020204030204" pitchFamily="34" charset="0"/>
                </a:rPr>
                <a:t>©</a:t>
              </a:r>
              <a:r>
                <a:rPr lang="en-US" sz="933" dirty="0">
                  <a:latin typeface="Calibri" panose="020F0502020204030204" pitchFamily="34" charset="0"/>
                  <a:ea typeface="Calibri" panose="020F0502020204030204" pitchFamily="34" charset="0"/>
                  <a:cs typeface="Times New Roman" panose="02020603050405020304" pitchFamily="18" charset="0"/>
                </a:rPr>
                <a:t> 2022 Paradigm Pet Professionals</a:t>
              </a:r>
            </a:p>
            <a:p>
              <a:pPr algn="r">
                <a:lnSpc>
                  <a:spcPct val="107000"/>
                </a:lnSpc>
                <a:spcAft>
                  <a:spcPts val="1067"/>
                </a:spcAft>
              </a:pPr>
              <a:r>
                <a:rPr lang="en-US" sz="933" u="sng" dirty="0">
                  <a:latin typeface="Calibri" panose="020F0502020204030204" pitchFamily="34" charset="0"/>
                  <a:ea typeface="Calibri" panose="020F0502020204030204" pitchFamily="34" charset="0"/>
                  <a:cs typeface="Times New Roman" panose="02020603050405020304" pitchFamily="18" charset="0"/>
                  <a:hlinkClick r:id="rId3" action="ppaction://hlinksldjump"/>
                </a:rPr>
                <a:t>Request a Consultation</a:t>
              </a:r>
              <a:endParaRPr lang="en-US" sz="933" dirty="0">
                <a:latin typeface="Calibri" panose="020F0502020204030204" pitchFamily="34" charset="0"/>
                <a:ea typeface="Calibri" panose="020F0502020204030204" pitchFamily="34" charset="0"/>
                <a:cs typeface="Times New Roman" panose="02020603050405020304" pitchFamily="18" charset="0"/>
              </a:endParaRPr>
            </a:p>
            <a:p>
              <a:pPr>
                <a:tabLst>
                  <a:tab pos="3962570" algn="ctr"/>
                  <a:tab pos="7925141" algn="r"/>
                </a:tabLst>
              </a:pPr>
              <a:endParaRPr lang="en-US" sz="1067" dirty="0">
                <a:latin typeface="Calibri" panose="020F0502020204030204" pitchFamily="34" charset="0"/>
                <a:ea typeface="Calibri" panose="020F0502020204030204" pitchFamily="34" charset="0"/>
                <a:cs typeface="Times New Roman" panose="02020603050405020304" pitchFamily="18" charset="0"/>
              </a:endParaRPr>
            </a:p>
          </p:txBody>
        </p:sp>
        <p:cxnSp>
          <p:nvCxnSpPr>
            <p:cNvPr id="56" name="Straight Connector 55">
              <a:extLst>
                <a:ext uri="{FF2B5EF4-FFF2-40B4-BE49-F238E27FC236}">
                  <a16:creationId xmlns:a16="http://schemas.microsoft.com/office/drawing/2014/main" id="{1731B4B3-1E2F-4B61-959D-D4F6840D4868}"/>
                </a:ext>
              </a:extLst>
            </p:cNvPr>
            <p:cNvCxnSpPr>
              <a:cxnSpLocks/>
            </p:cNvCxnSpPr>
            <p:nvPr/>
          </p:nvCxnSpPr>
          <p:spPr>
            <a:xfrm>
              <a:off x="162425" y="8300329"/>
              <a:ext cx="6555951" cy="0"/>
            </a:xfrm>
            <a:prstGeom prst="line">
              <a:avLst/>
            </a:prstGeom>
            <a:ln>
              <a:solidFill>
                <a:srgbClr val="BDBDBD"/>
              </a:solidFill>
            </a:ln>
          </p:spPr>
          <p:style>
            <a:lnRef idx="2">
              <a:schemeClr val="dk1"/>
            </a:lnRef>
            <a:fillRef idx="0">
              <a:schemeClr val="dk1"/>
            </a:fillRef>
            <a:effectRef idx="1">
              <a:schemeClr val="dk1"/>
            </a:effectRef>
            <a:fontRef idx="minor">
              <a:schemeClr val="tx1"/>
            </a:fontRef>
          </p:style>
        </p:cxnSp>
      </p:grpSp>
      <p:grpSp>
        <p:nvGrpSpPr>
          <p:cNvPr id="6" name="Group 5">
            <a:extLst>
              <a:ext uri="{FF2B5EF4-FFF2-40B4-BE49-F238E27FC236}">
                <a16:creationId xmlns:a16="http://schemas.microsoft.com/office/drawing/2014/main" id="{3A2EE7A9-82DB-482B-B6C5-E912F12E8D59}"/>
              </a:ext>
            </a:extLst>
          </p:cNvPr>
          <p:cNvGrpSpPr/>
          <p:nvPr/>
        </p:nvGrpSpPr>
        <p:grpSpPr>
          <a:xfrm>
            <a:off x="177677" y="7771756"/>
            <a:ext cx="8780161" cy="3414892"/>
            <a:chOff x="151245" y="6954974"/>
            <a:chExt cx="8780161" cy="3414892"/>
          </a:xfrm>
        </p:grpSpPr>
        <p:pic>
          <p:nvPicPr>
            <p:cNvPr id="27" name="Picture 26">
              <a:extLst>
                <a:ext uri="{FF2B5EF4-FFF2-40B4-BE49-F238E27FC236}">
                  <a16:creationId xmlns:a16="http://schemas.microsoft.com/office/drawing/2014/main" id="{6629081A-C81A-471C-BE25-9628CA267462}"/>
                </a:ext>
              </a:extLst>
            </p:cNvPr>
            <p:cNvPicPr>
              <a:picLocks noChangeAspect="1"/>
            </p:cNvPicPr>
            <p:nvPr/>
          </p:nvPicPr>
          <p:blipFill>
            <a:blip r:embed="rId9"/>
            <a:stretch>
              <a:fillRect/>
            </a:stretch>
          </p:blipFill>
          <p:spPr>
            <a:xfrm>
              <a:off x="151245" y="6954974"/>
              <a:ext cx="8748518" cy="12193"/>
            </a:xfrm>
            <a:prstGeom prst="rect">
              <a:avLst/>
            </a:prstGeom>
          </p:spPr>
        </p:pic>
        <p:grpSp>
          <p:nvGrpSpPr>
            <p:cNvPr id="50" name="Group 49">
              <a:extLst>
                <a:ext uri="{FF2B5EF4-FFF2-40B4-BE49-F238E27FC236}">
                  <a16:creationId xmlns:a16="http://schemas.microsoft.com/office/drawing/2014/main" id="{AB0D1B25-6678-41C8-8A5F-F00F97F50C1E}"/>
                </a:ext>
              </a:extLst>
            </p:cNvPr>
            <p:cNvGrpSpPr/>
            <p:nvPr/>
          </p:nvGrpSpPr>
          <p:grpSpPr>
            <a:xfrm>
              <a:off x="245003" y="7205074"/>
              <a:ext cx="8671168" cy="2862979"/>
              <a:chOff x="285883" y="10867415"/>
              <a:chExt cx="8671168" cy="2862979"/>
            </a:xfrm>
          </p:grpSpPr>
          <p:grpSp>
            <p:nvGrpSpPr>
              <p:cNvPr id="21" name="Group 20">
                <a:extLst>
                  <a:ext uri="{FF2B5EF4-FFF2-40B4-BE49-F238E27FC236}">
                    <a16:creationId xmlns:a16="http://schemas.microsoft.com/office/drawing/2014/main" id="{768FEE15-FCD6-4235-9E3B-BE421CA6D635}"/>
                  </a:ext>
                </a:extLst>
              </p:cNvPr>
              <p:cNvGrpSpPr/>
              <p:nvPr/>
            </p:nvGrpSpPr>
            <p:grpSpPr>
              <a:xfrm>
                <a:off x="285883" y="10867415"/>
                <a:ext cx="8671168" cy="2862979"/>
                <a:chOff x="400382" y="9591962"/>
                <a:chExt cx="8445380" cy="2706718"/>
              </a:xfrm>
            </p:grpSpPr>
            <p:sp>
              <p:nvSpPr>
                <p:cNvPr id="45" name="Rectangle 44">
                  <a:hlinkClick r:id="rId8" action="ppaction://hlinksldjump"/>
                  <a:extLst>
                    <a:ext uri="{FF2B5EF4-FFF2-40B4-BE49-F238E27FC236}">
                      <a16:creationId xmlns:a16="http://schemas.microsoft.com/office/drawing/2014/main" id="{D7A796BE-9D11-4703-870D-464A596C155C}"/>
                    </a:ext>
                  </a:extLst>
                </p:cNvPr>
                <p:cNvSpPr/>
                <p:nvPr/>
              </p:nvSpPr>
              <p:spPr>
                <a:xfrm>
                  <a:off x="402475" y="9610812"/>
                  <a:ext cx="2568352" cy="2687868"/>
                </a:xfrm>
                <a:prstGeom prst="rect">
                  <a:avLst/>
                </a:prstGeom>
                <a:solidFill>
                  <a:srgbClr val="BDBDBD"/>
                </a:solidFill>
                <a:ln>
                  <a:noFill/>
                </a:ln>
                <a:effectLst>
                  <a:glow rad="63500">
                    <a:schemeClr val="accent3">
                      <a:satMod val="175000"/>
                      <a:alpha val="40000"/>
                    </a:schemeClr>
                  </a:glow>
                  <a:softEdge rad="31750"/>
                </a:effectLst>
              </p:spPr>
              <p:style>
                <a:lnRef idx="2">
                  <a:schemeClr val="accent1">
                    <a:shade val="50000"/>
                  </a:schemeClr>
                </a:lnRef>
                <a:fillRef idx="1">
                  <a:schemeClr val="accent1"/>
                </a:fillRef>
                <a:effectRef idx="0">
                  <a:schemeClr val="accent1"/>
                </a:effectRef>
                <a:fontRef idx="minor">
                  <a:schemeClr val="lt1"/>
                </a:fontRef>
              </p:style>
              <p:txBody>
                <a:bodyPr vert="wordArtVert" rtlCol="0" anchor="ctr"/>
                <a:lstStyle/>
                <a:p>
                  <a:pPr algn="ctr"/>
                  <a:endParaRPr lang="en-US" sz="3428" dirty="0"/>
                </a:p>
              </p:txBody>
            </p:sp>
            <p:sp>
              <p:nvSpPr>
                <p:cNvPr id="46" name="Rectangle 45">
                  <a:hlinkClick r:id="rId6" action="ppaction://hlinksldjump"/>
                  <a:extLst>
                    <a:ext uri="{FF2B5EF4-FFF2-40B4-BE49-F238E27FC236}">
                      <a16:creationId xmlns:a16="http://schemas.microsoft.com/office/drawing/2014/main" id="{9D6324DD-984B-4EA4-87DF-2CC7B2A7E6C1}"/>
                    </a:ext>
                  </a:extLst>
                </p:cNvPr>
                <p:cNvSpPr/>
                <p:nvPr/>
              </p:nvSpPr>
              <p:spPr>
                <a:xfrm>
                  <a:off x="3271210" y="9591962"/>
                  <a:ext cx="2615069" cy="2687868"/>
                </a:xfrm>
                <a:prstGeom prst="rect">
                  <a:avLst/>
                </a:prstGeom>
                <a:solidFill>
                  <a:srgbClr val="BDBDBD"/>
                </a:solidFill>
                <a:ln>
                  <a:noFill/>
                </a:ln>
                <a:effectLst>
                  <a:glow rad="63500">
                    <a:schemeClr val="accent3">
                      <a:satMod val="175000"/>
                      <a:alpha val="40000"/>
                    </a:schemeClr>
                  </a:glow>
                  <a:softEdge rad="31750"/>
                </a:effectLst>
              </p:spPr>
              <p:style>
                <a:lnRef idx="2">
                  <a:schemeClr val="accent1">
                    <a:shade val="50000"/>
                  </a:schemeClr>
                </a:lnRef>
                <a:fillRef idx="1">
                  <a:schemeClr val="accent1"/>
                </a:fillRef>
                <a:effectRef idx="0">
                  <a:schemeClr val="accent1"/>
                </a:effectRef>
                <a:fontRef idx="minor">
                  <a:schemeClr val="lt1"/>
                </a:fontRef>
              </p:style>
              <p:txBody>
                <a:bodyPr vert="wordArtVert" rtlCol="0" anchor="ctr"/>
                <a:lstStyle/>
                <a:p>
                  <a:pPr algn="ctr"/>
                  <a:endParaRPr lang="en-US" sz="3428" dirty="0"/>
                </a:p>
              </p:txBody>
            </p:sp>
            <p:pic>
              <p:nvPicPr>
                <p:cNvPr id="38" name="Picture 37">
                  <a:hlinkClick r:id="rId6" action="ppaction://hlinksldjump"/>
                  <a:extLst>
                    <a:ext uri="{FF2B5EF4-FFF2-40B4-BE49-F238E27FC236}">
                      <a16:creationId xmlns:a16="http://schemas.microsoft.com/office/drawing/2014/main" id="{1B7F5426-5D27-4415-81C7-1211E1CEF577}"/>
                    </a:ext>
                  </a:extLst>
                </p:cNvPr>
                <p:cNvPicPr>
                  <a:picLocks noChangeAspect="1"/>
                </p:cNvPicPr>
                <p:nvPr/>
              </p:nvPicPr>
              <p:blipFill>
                <a:blip r:embed="rId10"/>
                <a:stretch>
                  <a:fillRect/>
                </a:stretch>
              </p:blipFill>
              <p:spPr>
                <a:xfrm>
                  <a:off x="3271566" y="9610813"/>
                  <a:ext cx="2614713" cy="2051333"/>
                </a:xfrm>
                <a:prstGeom prst="rect">
                  <a:avLst/>
                </a:prstGeom>
                <a:ln>
                  <a:noFill/>
                </a:ln>
                <a:effectLst>
                  <a:outerShdw blurRad="50800" dist="38100" dir="5400000" algn="t" rotWithShape="0">
                    <a:prstClr val="black">
                      <a:alpha val="40000"/>
                    </a:prstClr>
                  </a:outerShdw>
                  <a:softEdge rad="31750"/>
                </a:effectLst>
              </p:spPr>
            </p:pic>
            <p:sp>
              <p:nvSpPr>
                <p:cNvPr id="11" name="TextBox 10">
                  <a:hlinkClick r:id="rId8" action="ppaction://hlinksldjump"/>
                  <a:extLst>
                    <a:ext uri="{FF2B5EF4-FFF2-40B4-BE49-F238E27FC236}">
                      <a16:creationId xmlns:a16="http://schemas.microsoft.com/office/drawing/2014/main" id="{FAF3BD6A-D714-47BB-9E4E-B82B3E575D1F}"/>
                    </a:ext>
                  </a:extLst>
                </p:cNvPr>
                <p:cNvSpPr txBox="1"/>
                <p:nvPr/>
              </p:nvSpPr>
              <p:spPr>
                <a:xfrm>
                  <a:off x="400382" y="11771439"/>
                  <a:ext cx="2576887" cy="320076"/>
                </a:xfrm>
                <a:prstGeom prst="rect">
                  <a:avLst/>
                </a:prstGeom>
                <a:noFill/>
              </p:spPr>
              <p:txBody>
                <a:bodyPr wrap="square" rtlCol="0">
                  <a:spAutoFit/>
                </a:bodyPr>
                <a:lstStyle/>
                <a:p>
                  <a:pPr algn="ctr"/>
                  <a:r>
                    <a:rPr lang="en-US" sz="1600" b="1" dirty="0"/>
                    <a:t>Nourishment for Cats</a:t>
                  </a:r>
                </a:p>
              </p:txBody>
            </p:sp>
            <p:sp>
              <p:nvSpPr>
                <p:cNvPr id="42" name="TextBox 41">
                  <a:hlinkClick r:id="rId6" action="ppaction://hlinksldjump"/>
                  <a:extLst>
                    <a:ext uri="{FF2B5EF4-FFF2-40B4-BE49-F238E27FC236}">
                      <a16:creationId xmlns:a16="http://schemas.microsoft.com/office/drawing/2014/main" id="{99161A61-874E-45D2-B802-E3D31504991A}"/>
                    </a:ext>
                  </a:extLst>
                </p:cNvPr>
                <p:cNvSpPr txBox="1"/>
                <p:nvPr/>
              </p:nvSpPr>
              <p:spPr>
                <a:xfrm>
                  <a:off x="3269658" y="11763865"/>
                  <a:ext cx="2576887" cy="320076"/>
                </a:xfrm>
                <a:prstGeom prst="rect">
                  <a:avLst/>
                </a:prstGeom>
                <a:noFill/>
              </p:spPr>
              <p:txBody>
                <a:bodyPr wrap="square" rtlCol="0">
                  <a:spAutoFit/>
                </a:bodyPr>
                <a:lstStyle/>
                <a:p>
                  <a:pPr algn="ctr"/>
                  <a:r>
                    <a:rPr lang="en-US" sz="1600" b="1" dirty="0"/>
                    <a:t>Physical Activity for Dogs</a:t>
                  </a:r>
                </a:p>
              </p:txBody>
            </p:sp>
            <p:sp>
              <p:nvSpPr>
                <p:cNvPr id="48" name="Rectangle 47">
                  <a:hlinkClick r:id="rId7" action="ppaction://hlinksldjump"/>
                  <a:extLst>
                    <a:ext uri="{FF2B5EF4-FFF2-40B4-BE49-F238E27FC236}">
                      <a16:creationId xmlns:a16="http://schemas.microsoft.com/office/drawing/2014/main" id="{C129C3CB-5B33-4782-8E59-F19DD61109D8}"/>
                    </a:ext>
                  </a:extLst>
                </p:cNvPr>
                <p:cNvSpPr/>
                <p:nvPr/>
              </p:nvSpPr>
              <p:spPr>
                <a:xfrm>
                  <a:off x="6198572" y="9610812"/>
                  <a:ext cx="2585924" cy="2687868"/>
                </a:xfrm>
                <a:prstGeom prst="rect">
                  <a:avLst/>
                </a:prstGeom>
                <a:solidFill>
                  <a:srgbClr val="BDBDBD"/>
                </a:solidFill>
                <a:ln>
                  <a:noFill/>
                </a:ln>
                <a:effectLst>
                  <a:glow rad="63500">
                    <a:schemeClr val="accent3">
                      <a:satMod val="175000"/>
                      <a:alpha val="40000"/>
                    </a:schemeClr>
                  </a:glow>
                  <a:softEdge rad="31750"/>
                </a:effectLst>
              </p:spPr>
              <p:style>
                <a:lnRef idx="2">
                  <a:schemeClr val="accent1">
                    <a:shade val="50000"/>
                  </a:schemeClr>
                </a:lnRef>
                <a:fillRef idx="1">
                  <a:schemeClr val="accent1"/>
                </a:fillRef>
                <a:effectRef idx="0">
                  <a:schemeClr val="accent1"/>
                </a:effectRef>
                <a:fontRef idx="minor">
                  <a:schemeClr val="lt1"/>
                </a:fontRef>
              </p:style>
              <p:txBody>
                <a:bodyPr vert="wordArtVert" rtlCol="0" anchor="ctr"/>
                <a:lstStyle/>
                <a:p>
                  <a:pPr algn="ctr"/>
                  <a:endParaRPr lang="en-US" sz="3428" dirty="0"/>
                </a:p>
              </p:txBody>
            </p:sp>
            <p:pic>
              <p:nvPicPr>
                <p:cNvPr id="41" name="Picture 40" descr="Cockatiel on wire bird cage looking to the left.">
                  <a:hlinkClick r:id="rId7" action="ppaction://hlinksldjump"/>
                  <a:extLst>
                    <a:ext uri="{FF2B5EF4-FFF2-40B4-BE49-F238E27FC236}">
                      <a16:creationId xmlns:a16="http://schemas.microsoft.com/office/drawing/2014/main" id="{4212FF0A-57FF-4B38-99CE-D87C6E561D5F}"/>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t="-1" b="3263"/>
                <a:stretch/>
              </p:blipFill>
              <p:spPr bwMode="auto">
                <a:xfrm>
                  <a:off x="6198573" y="9617451"/>
                  <a:ext cx="2584258" cy="2044694"/>
                </a:xfrm>
                <a:prstGeom prst="rect">
                  <a:avLst/>
                </a:prstGeom>
                <a:ln>
                  <a:noFill/>
                </a:ln>
                <a:effectLst>
                  <a:outerShdw blurRad="50800" dist="38100" dir="5400000" algn="t" rotWithShape="0">
                    <a:prstClr val="black">
                      <a:alpha val="40000"/>
                    </a:prstClr>
                  </a:outerShdw>
                  <a:softEdge rad="31750"/>
                </a:effectLst>
                <a:extLst>
                  <a:ext uri="{909E8E84-426E-40DD-AFC4-6F175D3DCCD1}">
                    <a14:hiddenFill xmlns:a14="http://schemas.microsoft.com/office/drawing/2010/main">
                      <a:solidFill>
                        <a:srgbClr val="FFFFFF"/>
                      </a:solidFill>
                    </a14:hiddenFill>
                  </a:ext>
                </a:extLst>
              </p:spPr>
            </p:pic>
            <p:sp>
              <p:nvSpPr>
                <p:cNvPr id="43" name="TextBox 42">
                  <a:hlinkClick r:id="rId7" action="ppaction://hlinksldjump"/>
                  <a:extLst>
                    <a:ext uri="{FF2B5EF4-FFF2-40B4-BE49-F238E27FC236}">
                      <a16:creationId xmlns:a16="http://schemas.microsoft.com/office/drawing/2014/main" id="{14C114DB-0728-4CFC-A0F3-8FC8EFB05011}"/>
                    </a:ext>
                  </a:extLst>
                </p:cNvPr>
                <p:cNvSpPr txBox="1"/>
                <p:nvPr/>
              </p:nvSpPr>
              <p:spPr>
                <a:xfrm>
                  <a:off x="6156497" y="11774545"/>
                  <a:ext cx="2689265" cy="320076"/>
                </a:xfrm>
                <a:prstGeom prst="rect">
                  <a:avLst/>
                </a:prstGeom>
                <a:noFill/>
              </p:spPr>
              <p:txBody>
                <a:bodyPr wrap="square" rtlCol="0">
                  <a:spAutoFit/>
                </a:bodyPr>
                <a:lstStyle/>
                <a:p>
                  <a:pPr algn="ctr"/>
                  <a:r>
                    <a:rPr lang="en-US" sz="1600" b="1" dirty="0"/>
                    <a:t>Bird Relational Needs</a:t>
                  </a:r>
                </a:p>
              </p:txBody>
            </p:sp>
          </p:grpSp>
          <p:pic>
            <p:nvPicPr>
              <p:cNvPr id="57" name="Picture 56" descr="Brown tabby kitten sitting on a couch with a look of surprise .">
                <a:hlinkClick r:id="rId8" action="ppaction://hlinksldjump"/>
                <a:extLst>
                  <a:ext uri="{FF2B5EF4-FFF2-40B4-BE49-F238E27FC236}">
                    <a16:creationId xmlns:a16="http://schemas.microsoft.com/office/drawing/2014/main" id="{21792DE3-E165-4681-AB29-CBBEE0519DF5}"/>
                  </a:ext>
                </a:extLst>
              </p:cNvPr>
              <p:cNvPicPr>
                <a:picLocks noChangeAspect="1"/>
              </p:cNvPicPr>
              <p:nvPr/>
            </p:nvPicPr>
            <p:blipFill rotWithShape="1">
              <a:blip r:embed="rId12">
                <a:extLst>
                  <a:ext uri="{28A0092B-C50C-407E-A947-70E740481C1C}">
                    <a14:useLocalDpi xmlns:a14="http://schemas.microsoft.com/office/drawing/2010/main" val="0"/>
                  </a:ext>
                </a:extLst>
              </a:blip>
              <a:srcRect t="-1" r="21700" b="2054"/>
              <a:stretch/>
            </p:blipFill>
            <p:spPr>
              <a:xfrm>
                <a:off x="342900" y="10914817"/>
                <a:ext cx="2529538" cy="2142295"/>
              </a:xfrm>
              <a:prstGeom prst="rect">
                <a:avLst/>
              </a:prstGeom>
              <a:effectLst>
                <a:outerShdw blurRad="50800" dist="38100" dir="5400000" algn="t" rotWithShape="0">
                  <a:prstClr val="black">
                    <a:alpha val="40000"/>
                  </a:prstClr>
                </a:outerShdw>
              </a:effectLst>
            </p:spPr>
          </p:pic>
        </p:grpSp>
        <p:pic>
          <p:nvPicPr>
            <p:cNvPr id="5" name="Picture 4">
              <a:extLst>
                <a:ext uri="{FF2B5EF4-FFF2-40B4-BE49-F238E27FC236}">
                  <a16:creationId xmlns:a16="http://schemas.microsoft.com/office/drawing/2014/main" id="{4B7C8FE3-6A1C-4DA9-AF28-78C4CAAFB45B}"/>
                </a:ext>
              </a:extLst>
            </p:cNvPr>
            <p:cNvPicPr>
              <a:picLocks noChangeAspect="1"/>
            </p:cNvPicPr>
            <p:nvPr/>
          </p:nvPicPr>
          <p:blipFill>
            <a:blip r:embed="rId13"/>
            <a:stretch>
              <a:fillRect/>
            </a:stretch>
          </p:blipFill>
          <p:spPr>
            <a:xfrm>
              <a:off x="182888" y="10357673"/>
              <a:ext cx="8748518" cy="12193"/>
            </a:xfrm>
            <a:prstGeom prst="rect">
              <a:avLst/>
            </a:prstGeom>
          </p:spPr>
        </p:pic>
      </p:grpSp>
      <p:sp>
        <p:nvSpPr>
          <p:cNvPr id="7" name="TextBox 6">
            <a:extLst>
              <a:ext uri="{FF2B5EF4-FFF2-40B4-BE49-F238E27FC236}">
                <a16:creationId xmlns:a16="http://schemas.microsoft.com/office/drawing/2014/main" id="{998CA749-877E-4AD4-BBE6-E182198819C1}"/>
              </a:ext>
            </a:extLst>
          </p:cNvPr>
          <p:cNvSpPr txBox="1"/>
          <p:nvPr/>
        </p:nvSpPr>
        <p:spPr>
          <a:xfrm>
            <a:off x="340762" y="2807241"/>
            <a:ext cx="8462476" cy="5181931"/>
          </a:xfrm>
          <a:prstGeom prst="rect">
            <a:avLst/>
          </a:prstGeom>
          <a:noFill/>
        </p:spPr>
        <p:txBody>
          <a:bodyPr wrap="square" numCol="1" rtlCol="0">
            <a:spAutoFit/>
          </a:bodyPr>
          <a:lstStyle/>
          <a:p>
            <a:pPr marL="0" marR="0">
              <a:lnSpc>
                <a:spcPct val="107000"/>
              </a:lnSpc>
              <a:spcBef>
                <a:spcPts val="0"/>
              </a:spcBef>
              <a:spcAft>
                <a:spcPts val="0"/>
              </a:spcAft>
            </a:pPr>
            <a:r>
              <a:rPr lang="en-US" sz="1200" dirty="0">
                <a:effectLst/>
                <a:latin typeface="Verdana" panose="020B0604030504040204" pitchFamily="34" charset="0"/>
                <a:ea typeface="Calibri" panose="020F0502020204030204" pitchFamily="34" charset="0"/>
                <a:cs typeface="Arial" panose="020B0604020202020204" pitchFamily="34" charset="0"/>
              </a:rPr>
              <a:t>Pets are nature's gift to humanity. It has been scientifically proven that opening our homes and hearts to a pet increases our longevity and improves our overall quality of life as well as the lives of our pets. At Pet Paradigm Professionals, our mission is to offer resources to help you care for your furry, scaly, feathery, and slimy loved ones. Our pet experts—or “</a:t>
            </a:r>
            <a:r>
              <a:rPr lang="en-US" sz="1200" dirty="0" err="1">
                <a:effectLst/>
                <a:latin typeface="Verdana" panose="020B0604030504040204" pitchFamily="34" charset="0"/>
                <a:ea typeface="Calibri" panose="020F0502020204030204" pitchFamily="34" charset="0"/>
                <a:cs typeface="Arial" panose="020B0604020202020204" pitchFamily="34" charset="0"/>
              </a:rPr>
              <a:t>Pexperts</a:t>
            </a:r>
            <a:r>
              <a:rPr lang="en-US" sz="1200" dirty="0">
                <a:effectLst/>
                <a:latin typeface="Verdana" panose="020B0604030504040204" pitchFamily="34" charset="0"/>
                <a:ea typeface="Calibri" panose="020F0502020204030204" pitchFamily="34" charset="0"/>
                <a:cs typeface="Arial" panose="020B0604020202020204" pitchFamily="34" charset="0"/>
              </a:rPr>
              <a:t>”—have been working with pet owners and professionals alike for the past twelve years. They offer one-on-one consultations with current and prospective pet owners as well as group presentations designed for veterinary, pet shelter, and pet breeding professionals.</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200" dirty="0">
                <a:effectLst/>
                <a:latin typeface="Verdana" panose="020B0604030504040204" pitchFamily="34" charset="0"/>
                <a:ea typeface="Calibri" panose="020F0502020204030204" pitchFamily="34" charset="0"/>
                <a:cs typeface="Arial" panose="020B0604020202020204" pitchFamily="34" charset="0"/>
              </a:rPr>
              <a:t> </a:t>
            </a:r>
            <a:endParaRPr lang="en-US" sz="1200" dirty="0">
              <a:effectLst/>
              <a:latin typeface="Calibri" panose="020F0502020204030204" pitchFamily="34" charset="0"/>
              <a:ea typeface="Calibri" panose="020F0502020204030204" pitchFamily="34" charset="0"/>
              <a:cs typeface="Arial" panose="020B0604020202020204" pitchFamily="34" charset="0"/>
            </a:endParaRPr>
          </a:p>
          <a:p>
            <a:pPr marL="0" marR="0">
              <a:spcBef>
                <a:spcPts val="0"/>
              </a:spcBef>
              <a:spcAft>
                <a:spcPts val="0"/>
              </a:spcAft>
            </a:pPr>
            <a:r>
              <a:rPr lang="en-US" sz="1200" dirty="0">
                <a:effectLst/>
                <a:latin typeface="Verdana" panose="020B0604030504040204" pitchFamily="34" charset="0"/>
                <a:ea typeface="Times New Roman" panose="02020603050405020304" pitchFamily="18" charset="0"/>
              </a:rPr>
              <a:t>Looking for basic pet care advice for the most common type of pets? Need additional help determining which type of pet is right for you and your family? We will work with you and provide tailored evidence-based pet care to ensure lifelong health and wellness of your new companion. </a:t>
            </a:r>
            <a:endParaRPr lang="en-US" sz="12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200" dirty="0">
                <a:effectLst/>
                <a:latin typeface="Verdana" panose="020B0604030504040204" pitchFamily="34" charset="0"/>
                <a:ea typeface="Times New Roman" panose="02020603050405020304" pitchFamily="18" charset="0"/>
              </a:rPr>
              <a:t> </a:t>
            </a:r>
            <a:endParaRPr lang="en-US" sz="12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200" dirty="0">
                <a:effectLst/>
                <a:latin typeface="Verdana" panose="020B0604030504040204" pitchFamily="34" charset="0"/>
                <a:ea typeface="Times New Roman" panose="02020603050405020304" pitchFamily="18" charset="0"/>
              </a:rPr>
              <a:t>Looking for your new best friend? The following organizations can help you find and adopt the perfect companion:</a:t>
            </a:r>
            <a:endParaRPr lang="en-US" sz="1200" dirty="0">
              <a:effectLst/>
              <a:latin typeface="Times New Roman" panose="02020603050405020304" pitchFamily="18" charset="0"/>
              <a:ea typeface="Times New Roman" panose="02020603050405020304" pitchFamily="18" charset="0"/>
            </a:endParaRPr>
          </a:p>
          <a:p>
            <a:pPr lvl="1"/>
            <a:r>
              <a:rPr lang="en-US" sz="1200" dirty="0">
                <a:solidFill>
                  <a:srgbClr val="6699CC"/>
                </a:solidFill>
                <a:effectLst/>
                <a:latin typeface="Verdana" panose="020B0604030504040204" pitchFamily="34" charset="0"/>
                <a:ea typeface="Times New Roman" panose="02020603050405020304" pitchFamily="18" charset="0"/>
                <a:hlinkClick r:id="rId14">
                  <a:extLst>
                    <a:ext uri="{A12FA001-AC4F-418D-AE19-62706E023703}">
                      <ahyp:hlinkClr xmlns:ahyp="http://schemas.microsoft.com/office/drawing/2018/hyperlinkcolor" val="tx"/>
                    </a:ext>
                  </a:extLst>
                </a:hlinkClick>
              </a:rPr>
              <a:t>General Adoption Resources</a:t>
            </a:r>
            <a:r>
              <a:rPr lang="en-US" sz="1200" dirty="0">
                <a:solidFill>
                  <a:srgbClr val="6699CC"/>
                </a:solidFill>
                <a:effectLst/>
                <a:latin typeface="Verdana" panose="020B0604030504040204" pitchFamily="34" charset="0"/>
                <a:ea typeface="Times New Roman" panose="02020603050405020304" pitchFamily="18" charset="0"/>
              </a:rPr>
              <a:t> </a:t>
            </a:r>
            <a:endParaRPr lang="en-US" sz="1200" dirty="0">
              <a:solidFill>
                <a:srgbClr val="6699CC"/>
              </a:solidFill>
              <a:effectLst/>
              <a:latin typeface="Times New Roman" panose="02020603050405020304" pitchFamily="18" charset="0"/>
              <a:ea typeface="Times New Roman" panose="02020603050405020304" pitchFamily="18" charset="0"/>
            </a:endParaRPr>
          </a:p>
          <a:p>
            <a:pPr lvl="1"/>
            <a:r>
              <a:rPr lang="en-US" sz="1200" dirty="0">
                <a:solidFill>
                  <a:srgbClr val="6699CC"/>
                </a:solidFill>
                <a:effectLst/>
                <a:latin typeface="Verdana" panose="020B0604030504040204" pitchFamily="34" charset="0"/>
                <a:ea typeface="Times New Roman" panose="02020603050405020304" pitchFamily="18" charset="0"/>
                <a:hlinkClick r:id="rId15">
                  <a:extLst>
                    <a:ext uri="{A12FA001-AC4F-418D-AE19-62706E023703}">
                      <ahyp:hlinkClr xmlns:ahyp="http://schemas.microsoft.com/office/drawing/2018/hyperlinkcolor" val="tx"/>
                    </a:ext>
                  </a:extLst>
                </a:hlinkClick>
              </a:rPr>
              <a:t>ASPCA</a:t>
            </a:r>
            <a:endParaRPr lang="en-US" sz="1200" dirty="0">
              <a:solidFill>
                <a:srgbClr val="6699CC"/>
              </a:solidFill>
              <a:effectLst/>
              <a:latin typeface="Times New Roman" panose="02020603050405020304" pitchFamily="18" charset="0"/>
              <a:ea typeface="Times New Roman" panose="02020603050405020304" pitchFamily="18" charset="0"/>
            </a:endParaRPr>
          </a:p>
          <a:p>
            <a:pPr lvl="1"/>
            <a:r>
              <a:rPr lang="en-US" sz="1200" dirty="0">
                <a:solidFill>
                  <a:srgbClr val="6699CC"/>
                </a:solidFill>
                <a:effectLst/>
                <a:latin typeface="Verdana" panose="020B0604030504040204" pitchFamily="34" charset="0"/>
                <a:ea typeface="Times New Roman" panose="02020603050405020304" pitchFamily="18" charset="0"/>
                <a:hlinkClick r:id="rId16">
                  <a:extLst>
                    <a:ext uri="{A12FA001-AC4F-418D-AE19-62706E023703}">
                      <ahyp:hlinkClr xmlns:ahyp="http://schemas.microsoft.com/office/drawing/2018/hyperlinkcolor" val="tx"/>
                    </a:ext>
                  </a:extLst>
                </a:hlinkClick>
              </a:rPr>
              <a:t>Fish Rescue</a:t>
            </a:r>
            <a:endParaRPr lang="en-US" sz="1200" dirty="0">
              <a:solidFill>
                <a:srgbClr val="6699CC"/>
              </a:solidFill>
              <a:effectLst/>
              <a:latin typeface="Times New Roman" panose="02020603050405020304" pitchFamily="18" charset="0"/>
              <a:ea typeface="Times New Roman" panose="02020603050405020304" pitchFamily="18" charset="0"/>
            </a:endParaRPr>
          </a:p>
          <a:p>
            <a:pPr lvl="1"/>
            <a:r>
              <a:rPr lang="en-US" sz="1200" dirty="0">
                <a:solidFill>
                  <a:srgbClr val="6699CC"/>
                </a:solidFill>
                <a:effectLst/>
                <a:latin typeface="Verdana" panose="020B0604030504040204" pitchFamily="34" charset="0"/>
                <a:ea typeface="Times New Roman" panose="02020603050405020304" pitchFamily="18" charset="0"/>
                <a:hlinkClick r:id="rId17">
                  <a:extLst>
                    <a:ext uri="{A12FA001-AC4F-418D-AE19-62706E023703}">
                      <ahyp:hlinkClr xmlns:ahyp="http://schemas.microsoft.com/office/drawing/2018/hyperlinkcolor" val="tx"/>
                    </a:ext>
                  </a:extLst>
                </a:hlinkClick>
              </a:rPr>
              <a:t>Snake Rescue</a:t>
            </a:r>
            <a:endParaRPr lang="en-US" sz="1200" dirty="0">
              <a:solidFill>
                <a:srgbClr val="6699CC"/>
              </a:solidFill>
              <a:effectLst/>
              <a:latin typeface="Times New Roman" panose="02020603050405020304" pitchFamily="18" charset="0"/>
              <a:ea typeface="Times New Roman" panose="02020603050405020304" pitchFamily="18" charset="0"/>
            </a:endParaRPr>
          </a:p>
          <a:p>
            <a:pPr lvl="1"/>
            <a:r>
              <a:rPr lang="en-US" sz="1200" dirty="0">
                <a:solidFill>
                  <a:srgbClr val="6699CC"/>
                </a:solidFill>
                <a:effectLst/>
                <a:latin typeface="Verdana" panose="020B0604030504040204" pitchFamily="34" charset="0"/>
                <a:ea typeface="Times New Roman" panose="02020603050405020304" pitchFamily="18" charset="0"/>
                <a:hlinkClick r:id="rId18">
                  <a:extLst>
                    <a:ext uri="{A12FA001-AC4F-418D-AE19-62706E023703}">
                      <ahyp:hlinkClr xmlns:ahyp="http://schemas.microsoft.com/office/drawing/2018/hyperlinkcolor" val="tx"/>
                    </a:ext>
                  </a:extLst>
                </a:hlinkClick>
              </a:rPr>
              <a:t>Bird Rescue</a:t>
            </a:r>
            <a:endParaRPr lang="en-US" sz="1200" dirty="0">
              <a:solidFill>
                <a:srgbClr val="6699CC"/>
              </a:solidFill>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200" dirty="0">
                <a:effectLst/>
                <a:latin typeface="Verdana" panose="020B0604030504040204" pitchFamily="34" charset="0"/>
                <a:ea typeface="Times New Roman" panose="02020603050405020304" pitchFamily="18" charset="0"/>
              </a:rPr>
              <a:t> </a:t>
            </a:r>
            <a:endParaRPr lang="en-US" sz="1200" dirty="0">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200" dirty="0">
                <a:effectLst/>
                <a:latin typeface="Verdana" panose="020B0604030504040204" pitchFamily="34" charset="0"/>
                <a:ea typeface="Times New Roman" panose="02020603050405020304" pitchFamily="18" charset="0"/>
              </a:rPr>
              <a:t>We are also happy to help you navigate the adoption process! We will guide you through each step in the process from determining which type of pet is best suited for your family and home environment, to completing the necessary paperwork, to bringing your new loved one home. Please fill out our contact form to request a consultation. We will contact you within 48 hours to schedule a consultation. All fields are required.</a:t>
            </a:r>
          </a:p>
          <a:p>
            <a:pPr marL="0" marR="0">
              <a:spcBef>
                <a:spcPts val="0"/>
              </a:spcBef>
              <a:spcAft>
                <a:spcPts val="0"/>
              </a:spcAft>
            </a:pPr>
            <a:endParaRPr lang="en-US" sz="1200" dirty="0">
              <a:latin typeface="Verdana" panose="020B0604030504040204" pitchFamily="34" charset="0"/>
              <a:ea typeface="Times New Roman" panose="02020603050405020304" pitchFamily="18" charset="0"/>
            </a:endParaRPr>
          </a:p>
          <a:p>
            <a:pPr marL="0" marR="0">
              <a:spcBef>
                <a:spcPts val="0"/>
              </a:spcBef>
              <a:spcAft>
                <a:spcPts val="0"/>
              </a:spcAft>
            </a:pPr>
            <a:endParaRPr lang="en-US" sz="1200" dirty="0">
              <a:effectLst/>
              <a:latin typeface="Times New Roman" panose="02020603050405020304" pitchFamily="18" charset="0"/>
              <a:ea typeface="Times New Roman" panose="02020603050405020304" pitchFamily="18" charset="0"/>
            </a:endParaRPr>
          </a:p>
        </p:txBody>
      </p:sp>
      <p:sp>
        <p:nvSpPr>
          <p:cNvPr id="44" name="TextBox 43">
            <a:extLst>
              <a:ext uri="{FF2B5EF4-FFF2-40B4-BE49-F238E27FC236}">
                <a16:creationId xmlns:a16="http://schemas.microsoft.com/office/drawing/2014/main" id="{D31C6191-FEFD-46C8-9774-3D9D48004B91}"/>
              </a:ext>
            </a:extLst>
          </p:cNvPr>
          <p:cNvSpPr txBox="1"/>
          <p:nvPr/>
        </p:nvSpPr>
        <p:spPr>
          <a:xfrm>
            <a:off x="35217" y="12127427"/>
            <a:ext cx="5345882" cy="1569660"/>
          </a:xfrm>
          <a:prstGeom prst="rect">
            <a:avLst/>
          </a:prstGeom>
          <a:noFill/>
        </p:spPr>
        <p:txBody>
          <a:bodyPr wrap="square">
            <a:spAutoFit/>
          </a:bodyPr>
          <a:lstStyle/>
          <a:p>
            <a:pPr marL="228600" marR="0">
              <a:spcBef>
                <a:spcPts val="0"/>
              </a:spcBef>
              <a:spcAft>
                <a:spcPts val="0"/>
              </a:spcAft>
            </a:pPr>
            <a:r>
              <a:rPr lang="en-US" sz="1200" dirty="0">
                <a:effectLst/>
                <a:latin typeface="Verdana" panose="020B0604030504040204" pitchFamily="34" charset="0"/>
                <a:ea typeface="Times New Roman" panose="02020603050405020304" pitchFamily="18" charset="0"/>
              </a:rPr>
              <a:t>Paradigm Pet Professionals has twelve years’ experience working with pet owners, certifications in pet health and nutrition, and customer recognition for outstanding support. </a:t>
            </a:r>
            <a:endParaRPr lang="en-US" sz="1200" dirty="0">
              <a:effectLst/>
              <a:latin typeface="Times New Roman" panose="02020603050405020304" pitchFamily="18" charset="0"/>
              <a:ea typeface="Times New Roman" panose="02020603050405020304" pitchFamily="18" charset="0"/>
            </a:endParaRPr>
          </a:p>
          <a:p>
            <a:pPr marL="228600" marR="0">
              <a:spcBef>
                <a:spcPts val="0"/>
              </a:spcBef>
              <a:spcAft>
                <a:spcPts val="0"/>
              </a:spcAft>
            </a:pPr>
            <a:r>
              <a:rPr lang="en-US" sz="1200" dirty="0">
                <a:effectLst/>
                <a:latin typeface="Verdana" panose="020B0604030504040204" pitchFamily="34" charset="0"/>
                <a:ea typeface="Times New Roman" panose="02020603050405020304" pitchFamily="18" charset="0"/>
              </a:rPr>
              <a:t> </a:t>
            </a:r>
            <a:endParaRPr lang="en-US" sz="1200" dirty="0">
              <a:effectLst/>
              <a:latin typeface="Times New Roman" panose="02020603050405020304" pitchFamily="18" charset="0"/>
              <a:ea typeface="Times New Roman" panose="02020603050405020304" pitchFamily="18" charset="0"/>
            </a:endParaRPr>
          </a:p>
          <a:p>
            <a:pPr marL="228600" marR="0">
              <a:spcBef>
                <a:spcPts val="0"/>
              </a:spcBef>
              <a:spcAft>
                <a:spcPts val="0"/>
              </a:spcAft>
            </a:pPr>
            <a:r>
              <a:rPr lang="en-US" sz="1200" dirty="0">
                <a:effectLst/>
                <a:latin typeface="Verdana" panose="020B0604030504040204" pitchFamily="34" charset="0"/>
                <a:ea typeface="Times New Roman" panose="02020603050405020304" pitchFamily="18" charset="0"/>
              </a:rPr>
              <a:t>We provide virtual consultations and presentations, one-on-one consultations concerning individual pets, and group presentations regarding general pet care </a:t>
            </a:r>
            <a:r>
              <a:rPr lang="en-US" sz="1200" dirty="0">
                <a:latin typeface="Verdana" panose="020B0604030504040204" pitchFamily="34" charset="0"/>
                <a:ea typeface="Times New Roman" panose="02020603050405020304" pitchFamily="18" charset="0"/>
              </a:rPr>
              <a:t>that are</a:t>
            </a:r>
            <a:r>
              <a:rPr lang="en-US" sz="1200" dirty="0">
                <a:effectLst/>
                <a:latin typeface="Verdana" panose="020B0604030504040204" pitchFamily="34" charset="0"/>
                <a:ea typeface="Times New Roman" panose="02020603050405020304" pitchFamily="18" charset="0"/>
              </a:rPr>
              <a:t> tailored to the needs of the group.</a:t>
            </a:r>
            <a:endParaRPr lang="en-US" sz="1200" dirty="0">
              <a:effectLst/>
              <a:latin typeface="Times New Roman" panose="02020603050405020304" pitchFamily="18" charset="0"/>
              <a:ea typeface="Times New Roman" panose="02020603050405020304" pitchFamily="18" charset="0"/>
            </a:endParaRPr>
          </a:p>
        </p:txBody>
      </p:sp>
      <p:grpSp>
        <p:nvGrpSpPr>
          <p:cNvPr id="18" name="Group 17">
            <a:extLst>
              <a:ext uri="{FF2B5EF4-FFF2-40B4-BE49-F238E27FC236}">
                <a16:creationId xmlns:a16="http://schemas.microsoft.com/office/drawing/2014/main" id="{25AD83CD-D8B1-48F8-979F-45066EE6DC2E}"/>
              </a:ext>
            </a:extLst>
          </p:cNvPr>
          <p:cNvGrpSpPr/>
          <p:nvPr/>
        </p:nvGrpSpPr>
        <p:grpSpPr>
          <a:xfrm>
            <a:off x="-5203" y="11443991"/>
            <a:ext cx="6386810" cy="589417"/>
            <a:chOff x="62905" y="11560133"/>
            <a:chExt cx="6386810" cy="589417"/>
          </a:xfrm>
        </p:grpSpPr>
        <p:sp>
          <p:nvSpPr>
            <p:cNvPr id="13" name="TextBox 12">
              <a:extLst>
                <a:ext uri="{FF2B5EF4-FFF2-40B4-BE49-F238E27FC236}">
                  <a16:creationId xmlns:a16="http://schemas.microsoft.com/office/drawing/2014/main" id="{F5240783-976E-41C6-9452-D317F8770E16}"/>
                </a:ext>
              </a:extLst>
            </p:cNvPr>
            <p:cNvSpPr txBox="1"/>
            <p:nvPr/>
          </p:nvSpPr>
          <p:spPr>
            <a:xfrm>
              <a:off x="315327" y="11560133"/>
              <a:ext cx="4777454" cy="461665"/>
            </a:xfrm>
            <a:prstGeom prst="rect">
              <a:avLst/>
            </a:prstGeom>
            <a:noFill/>
          </p:spPr>
          <p:txBody>
            <a:bodyPr wrap="square" rtlCol="0">
              <a:spAutoFit/>
            </a:bodyPr>
            <a:lstStyle/>
            <a:p>
              <a:r>
                <a:rPr lang="en-US" sz="2400" b="1" dirty="0">
                  <a:solidFill>
                    <a:srgbClr val="676767"/>
                  </a:solidFill>
                </a:rPr>
                <a:t>About Paradigm Pet Professionals</a:t>
              </a:r>
            </a:p>
          </p:txBody>
        </p:sp>
        <p:sp>
          <p:nvSpPr>
            <p:cNvPr id="49" name="TextBox 48">
              <a:extLst>
                <a:ext uri="{FF2B5EF4-FFF2-40B4-BE49-F238E27FC236}">
                  <a16:creationId xmlns:a16="http://schemas.microsoft.com/office/drawing/2014/main" id="{4E8CF401-562C-4157-91BC-37D8491CC016}"/>
                </a:ext>
              </a:extLst>
            </p:cNvPr>
            <p:cNvSpPr txBox="1"/>
            <p:nvPr/>
          </p:nvSpPr>
          <p:spPr>
            <a:xfrm>
              <a:off x="62905" y="11872551"/>
              <a:ext cx="6386810" cy="276999"/>
            </a:xfrm>
            <a:prstGeom prst="rect">
              <a:avLst/>
            </a:prstGeom>
            <a:noFill/>
          </p:spPr>
          <p:txBody>
            <a:bodyPr wrap="square">
              <a:spAutoFit/>
            </a:bodyPr>
            <a:lstStyle/>
            <a:p>
              <a:pPr marL="228600" marR="0">
                <a:spcBef>
                  <a:spcPts val="0"/>
                </a:spcBef>
                <a:spcAft>
                  <a:spcPts val="0"/>
                </a:spcAft>
              </a:pPr>
              <a:r>
                <a:rPr lang="en-US" sz="1200" i="1" dirty="0">
                  <a:effectLst/>
                  <a:latin typeface="Verdana" panose="020B0604030504040204" pitchFamily="34" charset="0"/>
                  <a:ea typeface="Times New Roman" panose="02020603050405020304" pitchFamily="18" charset="0"/>
                </a:rPr>
                <a:t>“Evidence-based pet care advice for every pet lover”</a:t>
              </a:r>
              <a:endParaRPr lang="en-US" sz="1200" i="1" dirty="0">
                <a:effectLst/>
                <a:latin typeface="Times New Roman" panose="02020603050405020304" pitchFamily="18" charset="0"/>
                <a:ea typeface="Times New Roman" panose="02020603050405020304" pitchFamily="18" charset="0"/>
              </a:endParaRPr>
            </a:p>
          </p:txBody>
        </p:sp>
      </p:grpSp>
      <p:sp>
        <p:nvSpPr>
          <p:cNvPr id="60" name="TextBox 59">
            <a:extLst>
              <a:ext uri="{FF2B5EF4-FFF2-40B4-BE49-F238E27FC236}">
                <a16:creationId xmlns:a16="http://schemas.microsoft.com/office/drawing/2014/main" id="{8E5FB21D-6814-45B9-960D-DEAC6439098B}"/>
              </a:ext>
            </a:extLst>
          </p:cNvPr>
          <p:cNvSpPr txBox="1"/>
          <p:nvPr/>
        </p:nvSpPr>
        <p:spPr>
          <a:xfrm>
            <a:off x="150016" y="1210387"/>
            <a:ext cx="2165188" cy="176972"/>
          </a:xfrm>
          <a:prstGeom prst="rect">
            <a:avLst/>
          </a:prstGeom>
          <a:noFill/>
        </p:spPr>
        <p:txBody>
          <a:bodyPr wrap="square" rtlCol="0">
            <a:spAutoFit/>
          </a:bodyPr>
          <a:lstStyle/>
          <a:p>
            <a:r>
              <a:rPr lang="en-US" sz="550" i="1" dirty="0">
                <a:latin typeface="Verdana" panose="020B0604030504040204" pitchFamily="34" charset="0"/>
                <a:ea typeface="Calibri" panose="020F0502020204030204" pitchFamily="34" charset="0"/>
                <a:cs typeface="Arial" panose="020B0604020202020204" pitchFamily="34" charset="0"/>
              </a:rPr>
              <a:t>“Evidence-based pet care advice for every pet lover”</a:t>
            </a:r>
            <a:endParaRPr lang="en-US" sz="550" b="1" i="1" dirty="0"/>
          </a:p>
        </p:txBody>
      </p:sp>
      <p:sp>
        <p:nvSpPr>
          <p:cNvPr id="61" name="Rectangle 60">
            <a:hlinkClick r:id="rId3" action="ppaction://hlinksldjump"/>
            <a:extLst>
              <a:ext uri="{FF2B5EF4-FFF2-40B4-BE49-F238E27FC236}">
                <a16:creationId xmlns:a16="http://schemas.microsoft.com/office/drawing/2014/main" id="{08B0A56B-24DF-4627-BB57-BECC84690DC7}"/>
              </a:ext>
            </a:extLst>
          </p:cNvPr>
          <p:cNvSpPr/>
          <p:nvPr/>
        </p:nvSpPr>
        <p:spPr>
          <a:xfrm>
            <a:off x="2882617" y="13629254"/>
            <a:ext cx="1768363" cy="323703"/>
          </a:xfrm>
          <a:prstGeom prst="rect">
            <a:avLst/>
          </a:prstGeom>
          <a:solidFill>
            <a:srgbClr val="6699CC"/>
          </a:solidFill>
          <a:ln>
            <a:solidFill>
              <a:srgbClr val="6699CC"/>
            </a:solidFill>
          </a:ln>
          <a:effectLst>
            <a:glow rad="63500">
              <a:schemeClr val="accent3">
                <a:satMod val="175000"/>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t>REQUEST A CONSULTATION</a:t>
            </a:r>
          </a:p>
        </p:txBody>
      </p:sp>
      <p:sp>
        <p:nvSpPr>
          <p:cNvPr id="19" name="TextBox 18">
            <a:extLst>
              <a:ext uri="{FF2B5EF4-FFF2-40B4-BE49-F238E27FC236}">
                <a16:creationId xmlns:a16="http://schemas.microsoft.com/office/drawing/2014/main" id="{CC4D55A9-9B18-4ADA-AC5C-1BDC7F475787}"/>
              </a:ext>
            </a:extLst>
          </p:cNvPr>
          <p:cNvSpPr txBox="1"/>
          <p:nvPr/>
        </p:nvSpPr>
        <p:spPr>
          <a:xfrm>
            <a:off x="5377202" y="13582655"/>
            <a:ext cx="3898603" cy="307777"/>
          </a:xfrm>
          <a:prstGeom prst="rect">
            <a:avLst/>
          </a:prstGeom>
          <a:noFill/>
        </p:spPr>
        <p:txBody>
          <a:bodyPr wrap="square" rtlCol="0">
            <a:spAutoFit/>
          </a:bodyPr>
          <a:lstStyle/>
          <a:p>
            <a:pPr algn="ctr"/>
            <a:r>
              <a:rPr lang="en-US" sz="1400" i="1" dirty="0" err="1"/>
              <a:t>Pexpert</a:t>
            </a:r>
            <a:r>
              <a:rPr lang="en-US" sz="1400" i="1" dirty="0"/>
              <a:t> Team Meeting</a:t>
            </a:r>
          </a:p>
        </p:txBody>
      </p:sp>
      <p:pic>
        <p:nvPicPr>
          <p:cNvPr id="58" name="Picture 57" descr="Man standing in front of  a screen presenting to people with laptop computers  sitting around a conference table.">
            <a:extLst>
              <a:ext uri="{FF2B5EF4-FFF2-40B4-BE49-F238E27FC236}">
                <a16:creationId xmlns:a16="http://schemas.microsoft.com/office/drawing/2014/main" id="{51DDA9CB-DB04-4C60-938B-AE462D25273B}"/>
              </a:ext>
            </a:extLst>
          </p:cNvPr>
          <p:cNvPicPr>
            <a:picLocks noChangeAspect="1"/>
          </p:cNvPicPr>
          <p:nvPr/>
        </p:nvPicPr>
        <p:blipFill>
          <a:blip r:embed="rId19">
            <a:extLst>
              <a:ext uri="{FF2B5EF4-FFF2-40B4-BE49-F238E27FC236}">
                <a16:creationId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16cex="http://schemas.microsoft.com/office/word/2018/wordml/cex" xmlns:w16cid="http://schemas.microsoft.com/office/word/2016/wordml/cid" xmlns:w16="http://schemas.microsoft.com/office/word/2018/wordml"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 xmlns:o="urn:schemas-microsoft-com:office:office" xmlns:v="urn:schemas-microsoft-com:vml" xmlns:w10="urn:schemas-microsoft-com:office:word" xmlns:w="http://schemas.openxmlformats.org/wordprocessingml/2006/main" xmlns:a14="http://schemas.microsoft.com/office/drawing/2010/main" xmlns:a16="http://schemas.microsoft.com/office/drawing/2014/main" xmlns:arto="http://schemas.microsoft.com/office/word/2006/arto" xmlns:lc="http://schemas.openxmlformats.org/drawingml/2006/lockedCanvas" id="{38398932-E2EB-40BE-9225-5E72DBEE3847}"/>
              </a:ext>
            </a:extLst>
          </a:blip>
          <a:stretch>
            <a:fillRect/>
          </a:stretch>
        </p:blipFill>
        <p:spPr>
          <a:xfrm>
            <a:off x="5808177" y="11458237"/>
            <a:ext cx="3036655" cy="2025280"/>
          </a:xfrm>
          <a:prstGeom prst="rect">
            <a:avLst/>
          </a:prstGeom>
        </p:spPr>
      </p:pic>
    </p:spTree>
    <p:extLst>
      <p:ext uri="{BB962C8B-B14F-4D97-AF65-F5344CB8AC3E}">
        <p14:creationId xmlns:p14="http://schemas.microsoft.com/office/powerpoint/2010/main" val="27775010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ED101A9-C85A-448B-AE46-5AB97D154DF5}"/>
              </a:ext>
            </a:extLst>
          </p:cNvPr>
          <p:cNvSpPr txBox="1"/>
          <p:nvPr/>
        </p:nvSpPr>
        <p:spPr>
          <a:xfrm>
            <a:off x="150016" y="1210387"/>
            <a:ext cx="2165188" cy="176972"/>
          </a:xfrm>
          <a:prstGeom prst="rect">
            <a:avLst/>
          </a:prstGeom>
          <a:noFill/>
        </p:spPr>
        <p:txBody>
          <a:bodyPr wrap="square" rtlCol="0">
            <a:spAutoFit/>
          </a:bodyPr>
          <a:lstStyle/>
          <a:p>
            <a:r>
              <a:rPr lang="en-US" sz="550" i="1" dirty="0">
                <a:latin typeface="Verdana" panose="020B0604030504040204" pitchFamily="34" charset="0"/>
                <a:ea typeface="Calibri" panose="020F0502020204030204" pitchFamily="34" charset="0"/>
                <a:cs typeface="Arial" panose="020B0604020202020204" pitchFamily="34" charset="0"/>
              </a:rPr>
              <a:t>“Evidence-based pet care advice for every pet lover”</a:t>
            </a:r>
            <a:endParaRPr lang="en-US" sz="550" b="1" i="1" dirty="0"/>
          </a:p>
        </p:txBody>
      </p:sp>
      <p:grpSp>
        <p:nvGrpSpPr>
          <p:cNvPr id="31" name="Group 30">
            <a:extLst>
              <a:ext uri="{FF2B5EF4-FFF2-40B4-BE49-F238E27FC236}">
                <a16:creationId xmlns:a16="http://schemas.microsoft.com/office/drawing/2014/main" id="{8FC45F95-3CC6-4101-8B0A-C81562D28023}"/>
              </a:ext>
            </a:extLst>
          </p:cNvPr>
          <p:cNvGrpSpPr/>
          <p:nvPr/>
        </p:nvGrpSpPr>
        <p:grpSpPr>
          <a:xfrm>
            <a:off x="216570" y="14181635"/>
            <a:ext cx="8741268" cy="856789"/>
            <a:chOff x="162425" y="8300329"/>
            <a:chExt cx="6555951" cy="642591"/>
          </a:xfrm>
        </p:grpSpPr>
        <p:sp>
          <p:nvSpPr>
            <p:cNvPr id="32" name="TextBox 31">
              <a:extLst>
                <a:ext uri="{FF2B5EF4-FFF2-40B4-BE49-F238E27FC236}">
                  <a16:creationId xmlns:a16="http://schemas.microsoft.com/office/drawing/2014/main" id="{FCD6352A-2E56-4B8C-9888-F68F41ADA360}"/>
                </a:ext>
              </a:extLst>
            </p:cNvPr>
            <p:cNvSpPr txBox="1"/>
            <p:nvPr/>
          </p:nvSpPr>
          <p:spPr>
            <a:xfrm>
              <a:off x="166254" y="8414266"/>
              <a:ext cx="2275976" cy="499944"/>
            </a:xfrm>
            <a:prstGeom prst="rect">
              <a:avLst/>
            </a:prstGeom>
            <a:noFill/>
          </p:spPr>
          <p:txBody>
            <a:bodyPr wrap="square" rtlCol="0">
              <a:spAutoFit/>
            </a:bodyPr>
            <a:lstStyle/>
            <a:p>
              <a:pPr>
                <a:tabLst>
                  <a:tab pos="3962570" algn="ctr"/>
                  <a:tab pos="7925141" algn="r"/>
                </a:tabLst>
              </a:pPr>
              <a:r>
                <a:rPr lang="en-US" sz="933" dirty="0">
                  <a:latin typeface="Calibri" panose="020F0502020204030204" pitchFamily="34" charset="0"/>
                  <a:ea typeface="Calibri" panose="020F0502020204030204" pitchFamily="34" charset="0"/>
                  <a:cs typeface="Times New Roman" panose="02020603050405020304" pitchFamily="18" charset="0"/>
                </a:rPr>
                <a:t>Paradigm Pet Professionals has 12 years’ experience working with pet owners and has been recognized for outstand support. Our certified pet health and nutrition consultants would love to work with you.</a:t>
              </a:r>
            </a:p>
          </p:txBody>
        </p:sp>
        <p:sp>
          <p:nvSpPr>
            <p:cNvPr id="33" name="TextBox 32">
              <a:extLst>
                <a:ext uri="{FF2B5EF4-FFF2-40B4-BE49-F238E27FC236}">
                  <a16:creationId xmlns:a16="http://schemas.microsoft.com/office/drawing/2014/main" id="{ECDF5D7A-B449-4C32-A13B-BFD8C8A18856}"/>
                </a:ext>
              </a:extLst>
            </p:cNvPr>
            <p:cNvSpPr txBox="1"/>
            <p:nvPr/>
          </p:nvSpPr>
          <p:spPr>
            <a:xfrm>
              <a:off x="4679314" y="8414266"/>
              <a:ext cx="2039062" cy="528654"/>
            </a:xfrm>
            <a:prstGeom prst="rect">
              <a:avLst/>
            </a:prstGeom>
            <a:noFill/>
          </p:spPr>
          <p:txBody>
            <a:bodyPr wrap="square" rtlCol="0">
              <a:spAutoFit/>
            </a:bodyPr>
            <a:lstStyle/>
            <a:p>
              <a:pPr algn="r">
                <a:lnSpc>
                  <a:spcPct val="107000"/>
                </a:lnSpc>
              </a:pPr>
              <a:r>
                <a:rPr lang="en-US" sz="933" dirty="0">
                  <a:latin typeface="Calibri" panose="020F0502020204030204" pitchFamily="34" charset="0"/>
                  <a:ea typeface="Calibri" panose="020F0502020204030204" pitchFamily="34" charset="0"/>
                  <a:cs typeface="Calibri" panose="020F0502020204030204" pitchFamily="34" charset="0"/>
                </a:rPr>
                <a:t>©</a:t>
              </a:r>
              <a:r>
                <a:rPr lang="en-US" sz="933" dirty="0">
                  <a:latin typeface="Calibri" panose="020F0502020204030204" pitchFamily="34" charset="0"/>
                  <a:ea typeface="Calibri" panose="020F0502020204030204" pitchFamily="34" charset="0"/>
                  <a:cs typeface="Times New Roman" panose="02020603050405020304" pitchFamily="18" charset="0"/>
                </a:rPr>
                <a:t> 2022 Paradigm Pet Professionals</a:t>
              </a:r>
            </a:p>
            <a:p>
              <a:pPr algn="r">
                <a:lnSpc>
                  <a:spcPct val="107000"/>
                </a:lnSpc>
                <a:spcAft>
                  <a:spcPts val="1067"/>
                </a:spcAft>
              </a:pPr>
              <a:r>
                <a:rPr lang="en-US" sz="933" u="sng" dirty="0">
                  <a:latin typeface="Calibri" panose="020F0502020204030204" pitchFamily="34" charset="0"/>
                  <a:ea typeface="Calibri" panose="020F0502020204030204" pitchFamily="34" charset="0"/>
                  <a:cs typeface="Times New Roman" panose="02020603050405020304" pitchFamily="18" charset="0"/>
                  <a:hlinkClick r:id="rId3" action="ppaction://hlinksldjump"/>
                </a:rPr>
                <a:t>Request a Consultation</a:t>
              </a:r>
              <a:endParaRPr lang="en-US" sz="933" dirty="0">
                <a:latin typeface="Calibri" panose="020F0502020204030204" pitchFamily="34" charset="0"/>
                <a:ea typeface="Calibri" panose="020F0502020204030204" pitchFamily="34" charset="0"/>
                <a:cs typeface="Times New Roman" panose="02020603050405020304" pitchFamily="18" charset="0"/>
              </a:endParaRPr>
            </a:p>
            <a:p>
              <a:pPr>
                <a:tabLst>
                  <a:tab pos="3962570" algn="ctr"/>
                  <a:tab pos="7925141" algn="r"/>
                </a:tabLst>
              </a:pPr>
              <a:endParaRPr lang="en-US" sz="1067" dirty="0">
                <a:latin typeface="Calibri" panose="020F0502020204030204" pitchFamily="34" charset="0"/>
                <a:ea typeface="Calibri" panose="020F0502020204030204" pitchFamily="34" charset="0"/>
                <a:cs typeface="Times New Roman" panose="02020603050405020304" pitchFamily="18" charset="0"/>
              </a:endParaRPr>
            </a:p>
          </p:txBody>
        </p:sp>
        <p:cxnSp>
          <p:nvCxnSpPr>
            <p:cNvPr id="34" name="Straight Connector 33">
              <a:extLst>
                <a:ext uri="{FF2B5EF4-FFF2-40B4-BE49-F238E27FC236}">
                  <a16:creationId xmlns:a16="http://schemas.microsoft.com/office/drawing/2014/main" id="{BC80A952-D674-41F4-9736-8CC2EC90A7BF}"/>
                </a:ext>
              </a:extLst>
            </p:cNvPr>
            <p:cNvCxnSpPr>
              <a:cxnSpLocks/>
            </p:cNvCxnSpPr>
            <p:nvPr/>
          </p:nvCxnSpPr>
          <p:spPr>
            <a:xfrm>
              <a:off x="162425" y="8300329"/>
              <a:ext cx="6555951" cy="0"/>
            </a:xfrm>
            <a:prstGeom prst="line">
              <a:avLst/>
            </a:prstGeom>
            <a:ln>
              <a:solidFill>
                <a:srgbClr val="BDBDBD"/>
              </a:solidFill>
            </a:ln>
          </p:spPr>
          <p:style>
            <a:lnRef idx="2">
              <a:schemeClr val="dk1"/>
            </a:lnRef>
            <a:fillRef idx="0">
              <a:schemeClr val="dk1"/>
            </a:fillRef>
            <a:effectRef idx="1">
              <a:schemeClr val="dk1"/>
            </a:effectRef>
            <a:fontRef idx="minor">
              <a:schemeClr val="tx1"/>
            </a:fontRef>
          </p:style>
        </p:cxnSp>
      </p:grpSp>
      <p:grpSp>
        <p:nvGrpSpPr>
          <p:cNvPr id="40" name="Group 39">
            <a:extLst>
              <a:ext uri="{FF2B5EF4-FFF2-40B4-BE49-F238E27FC236}">
                <a16:creationId xmlns:a16="http://schemas.microsoft.com/office/drawing/2014/main" id="{49A8FBB4-58CD-41E6-B5A7-02700D5ED52C}"/>
              </a:ext>
            </a:extLst>
          </p:cNvPr>
          <p:cNvGrpSpPr/>
          <p:nvPr/>
        </p:nvGrpSpPr>
        <p:grpSpPr>
          <a:xfrm>
            <a:off x="194908" y="360852"/>
            <a:ext cx="8704855" cy="1703932"/>
            <a:chOff x="162425" y="181122"/>
            <a:chExt cx="6528641" cy="1277949"/>
          </a:xfrm>
        </p:grpSpPr>
        <p:pic>
          <p:nvPicPr>
            <p:cNvPr id="57" name="Picture 56" descr="Large capital &quot;P&quot; in dark blue with two shadow layers of the &quot;P&quot; in light blue and gray. The words &quot;Paradigm Pet Professionals&quot; stacked on the right side of the Large capital &quot;P.&quot;&#10;&#10;">
              <a:hlinkClick r:id="rId4" action="ppaction://hlinksldjump"/>
              <a:extLst>
                <a:ext uri="{FF2B5EF4-FFF2-40B4-BE49-F238E27FC236}">
                  <a16:creationId xmlns:a16="http://schemas.microsoft.com/office/drawing/2014/main" id="{957CA818-A09F-4139-A4E1-A41ADDCD30B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2425" y="181122"/>
              <a:ext cx="1446384" cy="637151"/>
            </a:xfrm>
            <a:prstGeom prst="rect">
              <a:avLst/>
            </a:prstGeom>
          </p:spPr>
        </p:pic>
        <p:grpSp>
          <p:nvGrpSpPr>
            <p:cNvPr id="58" name="Group 57">
              <a:extLst>
                <a:ext uri="{FF2B5EF4-FFF2-40B4-BE49-F238E27FC236}">
                  <a16:creationId xmlns:a16="http://schemas.microsoft.com/office/drawing/2014/main" id="{2F7C140C-6EF3-4BB4-B7AA-D721F584130F}"/>
                </a:ext>
              </a:extLst>
            </p:cNvPr>
            <p:cNvGrpSpPr/>
            <p:nvPr/>
          </p:nvGrpSpPr>
          <p:grpSpPr>
            <a:xfrm>
              <a:off x="5360276" y="227232"/>
              <a:ext cx="1330790" cy="456825"/>
              <a:chOff x="5310553" y="252623"/>
              <a:chExt cx="1380513" cy="529893"/>
            </a:xfrm>
          </p:grpSpPr>
          <p:sp>
            <p:nvSpPr>
              <p:cNvPr id="64" name="Rectangle 63">
                <a:extLst>
                  <a:ext uri="{FF2B5EF4-FFF2-40B4-BE49-F238E27FC236}">
                    <a16:creationId xmlns:a16="http://schemas.microsoft.com/office/drawing/2014/main" id="{969708BB-79FC-4EA1-A1AF-2256E376536A}"/>
                  </a:ext>
                </a:extLst>
              </p:cNvPr>
              <p:cNvSpPr/>
              <p:nvPr/>
            </p:nvSpPr>
            <p:spPr>
              <a:xfrm>
                <a:off x="5310553" y="568154"/>
                <a:ext cx="936382" cy="214362"/>
              </a:xfrm>
              <a:prstGeom prst="rect">
                <a:avLst/>
              </a:prstGeom>
              <a:solidFill>
                <a:sysClr val="window" lastClr="FFFFFF"/>
              </a:solidFill>
              <a:ln w="12700" cap="flat" cmpd="sng" algn="ctr">
                <a:solidFill>
                  <a:srgbClr val="BDBDBD"/>
                </a:solidFill>
                <a:prstDash val="solid"/>
                <a:miter lim="800000"/>
              </a:ln>
              <a:effectLst/>
            </p:spPr>
            <p:txBody>
              <a:bodyPr rot="0" spcFirstLastPara="0" vert="horz" wrap="square" lIns="121920" tIns="60960" rIns="121920" bIns="60960" numCol="1" spcCol="0" rtlCol="0" fromWordArt="0" anchor="ctr" anchorCtr="0" forceAA="0" compatLnSpc="1">
                <a:prstTxWarp prst="textNoShape">
                  <a:avLst/>
                </a:prstTxWarp>
                <a:noAutofit/>
              </a:bodyPr>
              <a:lstStyle/>
              <a:p>
                <a:pPr algn="ctr">
                  <a:lnSpc>
                    <a:spcPct val="107000"/>
                  </a:lnSpc>
                  <a:spcAft>
                    <a:spcPts val="1067"/>
                  </a:spcAft>
                </a:pPr>
                <a:r>
                  <a:rPr lang="en-US" sz="933" dirty="0">
                    <a:solidFill>
                      <a:srgbClr val="BDBDBD"/>
                    </a:solidFill>
                    <a:latin typeface="Calibri" panose="020F0502020204030204" pitchFamily="34" charset="0"/>
                    <a:ea typeface="Calibri" panose="020F0502020204030204" pitchFamily="34" charset="0"/>
                    <a:cs typeface="Times New Roman" panose="02020603050405020304" pitchFamily="18" charset="0"/>
                  </a:rPr>
                  <a:t>search this site</a:t>
                </a:r>
              </a:p>
            </p:txBody>
          </p:sp>
          <p:sp>
            <p:nvSpPr>
              <p:cNvPr id="65" name="Rectangle 64">
                <a:extLst>
                  <a:ext uri="{FF2B5EF4-FFF2-40B4-BE49-F238E27FC236}">
                    <a16:creationId xmlns:a16="http://schemas.microsoft.com/office/drawing/2014/main" id="{01AC6487-DFEA-4179-A972-D2559B15BADA}"/>
                  </a:ext>
                </a:extLst>
              </p:cNvPr>
              <p:cNvSpPr/>
              <p:nvPr/>
            </p:nvSpPr>
            <p:spPr>
              <a:xfrm>
                <a:off x="6277707" y="568153"/>
                <a:ext cx="413359" cy="214363"/>
              </a:xfrm>
              <a:prstGeom prst="rect">
                <a:avLst/>
              </a:prstGeom>
              <a:solidFill>
                <a:srgbClr val="676767"/>
              </a:solidFill>
              <a:ln>
                <a:solidFill>
                  <a:schemeClr val="bg1">
                    <a:lumMod val="50000"/>
                  </a:schemeClr>
                </a:solid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625">
                  <a:lnSpc>
                    <a:spcPct val="107000"/>
                  </a:lnSpc>
                  <a:spcAft>
                    <a:spcPts val="1067"/>
                  </a:spcAft>
                  <a:defRPr/>
                </a:pPr>
                <a:r>
                  <a:rPr lang="en-US" sz="933" b="1" dirty="0">
                    <a:solidFill>
                      <a:schemeClr val="bg1"/>
                    </a:solidFill>
                    <a:latin typeface="Calibri" panose="020F0502020204030204" pitchFamily="34" charset="0"/>
                    <a:ea typeface="Calibri" panose="020F0502020204030204" pitchFamily="34" charset="0"/>
                    <a:cs typeface="Times New Roman" panose="02020603050405020304" pitchFamily="18" charset="0"/>
                  </a:rPr>
                  <a:t>Fetch</a:t>
                </a:r>
              </a:p>
            </p:txBody>
          </p:sp>
          <p:sp>
            <p:nvSpPr>
              <p:cNvPr id="66" name="Rectangle 65">
                <a:hlinkClick r:id="rId3" action="ppaction://hlinksldjump"/>
                <a:extLst>
                  <a:ext uri="{FF2B5EF4-FFF2-40B4-BE49-F238E27FC236}">
                    <a16:creationId xmlns:a16="http://schemas.microsoft.com/office/drawing/2014/main" id="{6D08ECC4-8A4B-4AE6-A62D-824CF683799D}"/>
                  </a:ext>
                </a:extLst>
              </p:cNvPr>
              <p:cNvSpPr/>
              <p:nvPr/>
            </p:nvSpPr>
            <p:spPr>
              <a:xfrm>
                <a:off x="5310553" y="252623"/>
                <a:ext cx="1380513" cy="214363"/>
              </a:xfrm>
              <a:prstGeom prst="rect">
                <a:avLst/>
              </a:prstGeom>
              <a:solidFill>
                <a:srgbClr val="6699CC"/>
              </a:solidFill>
              <a:ln>
                <a:solidFill>
                  <a:srgbClr val="BDBDBD"/>
                </a:solidFill>
              </a:ln>
              <a:effectLst>
                <a:glow rad="63500">
                  <a:schemeClr val="accent3">
                    <a:satMod val="175000"/>
                    <a:alpha val="40000"/>
                  </a:schemeClr>
                </a:glow>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bg1"/>
                    </a:solidFill>
                  </a:rPr>
                  <a:t>REQUEST A CONSULTATION</a:t>
                </a:r>
              </a:p>
            </p:txBody>
          </p:sp>
        </p:grpSp>
        <p:sp>
          <p:nvSpPr>
            <p:cNvPr id="59" name="Rectangle 58">
              <a:hlinkClick r:id="rId6" action="ppaction://hlinksldjump"/>
              <a:extLst>
                <a:ext uri="{FF2B5EF4-FFF2-40B4-BE49-F238E27FC236}">
                  <a16:creationId xmlns:a16="http://schemas.microsoft.com/office/drawing/2014/main" id="{75E75923-A8A1-41D9-A4B4-375A726DE6D5}"/>
                </a:ext>
              </a:extLst>
            </p:cNvPr>
            <p:cNvSpPr/>
            <p:nvPr/>
          </p:nvSpPr>
          <p:spPr>
            <a:xfrm>
              <a:off x="1752647" y="1123787"/>
              <a:ext cx="919028"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DOG OWNERS</a:t>
              </a:r>
            </a:p>
          </p:txBody>
        </p:sp>
        <p:sp>
          <p:nvSpPr>
            <p:cNvPr id="60" name="Rectangle 59">
              <a:hlinkClick r:id="rId7" action="ppaction://hlinksldjump"/>
              <a:extLst>
                <a:ext uri="{FF2B5EF4-FFF2-40B4-BE49-F238E27FC236}">
                  <a16:creationId xmlns:a16="http://schemas.microsoft.com/office/drawing/2014/main" id="{71DED894-EFE4-4087-BCF8-AF8700AFAAC8}"/>
                </a:ext>
              </a:extLst>
            </p:cNvPr>
            <p:cNvSpPr/>
            <p:nvPr/>
          </p:nvSpPr>
          <p:spPr>
            <a:xfrm>
              <a:off x="2715664" y="1123787"/>
              <a:ext cx="917149"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BIRD OWNERS</a:t>
              </a:r>
            </a:p>
          </p:txBody>
        </p:sp>
        <p:sp>
          <p:nvSpPr>
            <p:cNvPr id="61" name="Rectangle 60">
              <a:hlinkClick r:id="rId8" action="ppaction://hlinksldjump"/>
              <a:extLst>
                <a:ext uri="{FF2B5EF4-FFF2-40B4-BE49-F238E27FC236}">
                  <a16:creationId xmlns:a16="http://schemas.microsoft.com/office/drawing/2014/main" id="{B92F29F6-D7F5-4458-BB45-AA4767BE7689}"/>
                </a:ext>
              </a:extLst>
            </p:cNvPr>
            <p:cNvSpPr/>
            <p:nvPr/>
          </p:nvSpPr>
          <p:spPr>
            <a:xfrm>
              <a:off x="840312" y="1123787"/>
              <a:ext cx="868346" cy="333618"/>
            </a:xfrm>
            <a:prstGeom prst="rect">
              <a:avLst/>
            </a:prstGeom>
            <a:solidFill>
              <a:srgbClr val="669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CAT</a:t>
              </a:r>
              <a:r>
                <a:rPr lang="en-US" sz="1200" b="1" dirty="0"/>
                <a:t> </a:t>
              </a:r>
              <a:r>
                <a:rPr lang="en-US" sz="1133" b="1" dirty="0"/>
                <a:t>OWNERS</a:t>
              </a:r>
            </a:p>
          </p:txBody>
        </p:sp>
        <p:sp>
          <p:nvSpPr>
            <p:cNvPr id="62" name="Rectangle 61">
              <a:hlinkClick r:id="rId3" action="ppaction://hlinksldjump"/>
              <a:extLst>
                <a:ext uri="{FF2B5EF4-FFF2-40B4-BE49-F238E27FC236}">
                  <a16:creationId xmlns:a16="http://schemas.microsoft.com/office/drawing/2014/main" id="{8719D369-B052-42E7-A31A-691FB1F3719D}"/>
                </a:ext>
              </a:extLst>
            </p:cNvPr>
            <p:cNvSpPr/>
            <p:nvPr/>
          </p:nvSpPr>
          <p:spPr>
            <a:xfrm>
              <a:off x="3676802" y="1125453"/>
              <a:ext cx="3014264"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33" b="1" dirty="0"/>
                <a:t>  CONTACT FORM</a:t>
              </a:r>
            </a:p>
          </p:txBody>
        </p:sp>
        <p:sp>
          <p:nvSpPr>
            <p:cNvPr id="63" name="Rectangle 62">
              <a:hlinkClick r:id="rId4" action="ppaction://hlinksldjump"/>
              <a:extLst>
                <a:ext uri="{FF2B5EF4-FFF2-40B4-BE49-F238E27FC236}">
                  <a16:creationId xmlns:a16="http://schemas.microsoft.com/office/drawing/2014/main" id="{0537F3DC-4964-460B-84FB-E6BDA8409BB4}"/>
                </a:ext>
              </a:extLst>
            </p:cNvPr>
            <p:cNvSpPr/>
            <p:nvPr/>
          </p:nvSpPr>
          <p:spPr>
            <a:xfrm>
              <a:off x="162425" y="1123788"/>
              <a:ext cx="633898" cy="333617"/>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HOME</a:t>
              </a:r>
            </a:p>
          </p:txBody>
        </p:sp>
      </p:grpSp>
      <p:sp>
        <p:nvSpPr>
          <p:cNvPr id="18" name="Rectangle 17">
            <a:hlinkClick r:id="rId9"/>
            <a:extLst>
              <a:ext uri="{FF2B5EF4-FFF2-40B4-BE49-F238E27FC236}">
                <a16:creationId xmlns:a16="http://schemas.microsoft.com/office/drawing/2014/main" id="{399807C7-030C-468A-81E5-EC97C10432D7}"/>
              </a:ext>
            </a:extLst>
          </p:cNvPr>
          <p:cNvSpPr/>
          <p:nvPr/>
        </p:nvSpPr>
        <p:spPr>
          <a:xfrm>
            <a:off x="2315204" y="8781752"/>
            <a:ext cx="635260" cy="3413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6F975C8-50C8-46F4-8775-E2FFDA3DDFD7}"/>
              </a:ext>
            </a:extLst>
          </p:cNvPr>
          <p:cNvSpPr txBox="1"/>
          <p:nvPr/>
        </p:nvSpPr>
        <p:spPr>
          <a:xfrm>
            <a:off x="283415" y="2561449"/>
            <a:ext cx="4063578" cy="430887"/>
          </a:xfrm>
          <a:prstGeom prst="rect">
            <a:avLst/>
          </a:prstGeom>
          <a:noFill/>
        </p:spPr>
        <p:txBody>
          <a:bodyPr wrap="square" rtlCol="0">
            <a:spAutoFit/>
          </a:bodyPr>
          <a:lstStyle/>
          <a:p>
            <a:r>
              <a:rPr lang="en-US" sz="2200" b="1" dirty="0">
                <a:solidFill>
                  <a:srgbClr val="676767"/>
                </a:solidFill>
              </a:rPr>
              <a:t>Caring for Your Cat</a:t>
            </a:r>
          </a:p>
        </p:txBody>
      </p:sp>
      <p:pic>
        <p:nvPicPr>
          <p:cNvPr id="22" name="Picture 21">
            <a:extLst>
              <a:ext uri="{FF2B5EF4-FFF2-40B4-BE49-F238E27FC236}">
                <a16:creationId xmlns:a16="http://schemas.microsoft.com/office/drawing/2014/main" id="{092AE752-2C50-4CDF-9236-69F20E288F7F}"/>
              </a:ext>
            </a:extLst>
          </p:cNvPr>
          <p:cNvPicPr>
            <a:picLocks noChangeAspect="1"/>
          </p:cNvPicPr>
          <p:nvPr/>
        </p:nvPicPr>
        <p:blipFill>
          <a:blip r:embed="rId10"/>
          <a:stretch>
            <a:fillRect/>
          </a:stretch>
        </p:blipFill>
        <p:spPr>
          <a:xfrm>
            <a:off x="496584" y="3021435"/>
            <a:ext cx="8157564" cy="9550982"/>
          </a:xfrm>
          <a:prstGeom prst="rect">
            <a:avLst/>
          </a:prstGeom>
        </p:spPr>
      </p:pic>
      <p:sp>
        <p:nvSpPr>
          <p:cNvPr id="2" name="Rectangle 1">
            <a:hlinkClick r:id="rId9"/>
            <a:extLst>
              <a:ext uri="{FF2B5EF4-FFF2-40B4-BE49-F238E27FC236}">
                <a16:creationId xmlns:a16="http://schemas.microsoft.com/office/drawing/2014/main" id="{F6E0D2E3-ECE7-47F9-BE8C-FEC49E071D88}"/>
              </a:ext>
            </a:extLst>
          </p:cNvPr>
          <p:cNvSpPr/>
          <p:nvPr/>
        </p:nvSpPr>
        <p:spPr>
          <a:xfrm>
            <a:off x="2315204" y="8781752"/>
            <a:ext cx="635260" cy="3413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751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A30EBD-92BF-482F-98CB-2850A14C625C}"/>
              </a:ext>
            </a:extLst>
          </p:cNvPr>
          <p:cNvPicPr>
            <a:picLocks noChangeAspect="1"/>
          </p:cNvPicPr>
          <p:nvPr/>
        </p:nvPicPr>
        <p:blipFill>
          <a:blip r:embed="rId3"/>
          <a:stretch>
            <a:fillRect/>
          </a:stretch>
        </p:blipFill>
        <p:spPr>
          <a:xfrm>
            <a:off x="479453" y="3041026"/>
            <a:ext cx="8215502" cy="10890075"/>
          </a:xfrm>
          <a:prstGeom prst="rect">
            <a:avLst/>
          </a:prstGeom>
        </p:spPr>
      </p:pic>
      <p:grpSp>
        <p:nvGrpSpPr>
          <p:cNvPr id="19" name="Group 18">
            <a:extLst>
              <a:ext uri="{FF2B5EF4-FFF2-40B4-BE49-F238E27FC236}">
                <a16:creationId xmlns:a16="http://schemas.microsoft.com/office/drawing/2014/main" id="{F91D383E-12F6-4E6B-9591-90C9A3CFB108}"/>
              </a:ext>
            </a:extLst>
          </p:cNvPr>
          <p:cNvGrpSpPr/>
          <p:nvPr/>
        </p:nvGrpSpPr>
        <p:grpSpPr>
          <a:xfrm>
            <a:off x="216570" y="14181635"/>
            <a:ext cx="8741268" cy="856789"/>
            <a:chOff x="162425" y="8300329"/>
            <a:chExt cx="6555951" cy="642591"/>
          </a:xfrm>
        </p:grpSpPr>
        <p:sp>
          <p:nvSpPr>
            <p:cNvPr id="20" name="TextBox 19">
              <a:extLst>
                <a:ext uri="{FF2B5EF4-FFF2-40B4-BE49-F238E27FC236}">
                  <a16:creationId xmlns:a16="http://schemas.microsoft.com/office/drawing/2014/main" id="{F43B6892-3D0F-4E66-80A9-93D6FAF2CB07}"/>
                </a:ext>
              </a:extLst>
            </p:cNvPr>
            <p:cNvSpPr txBox="1"/>
            <p:nvPr/>
          </p:nvSpPr>
          <p:spPr>
            <a:xfrm>
              <a:off x="166254" y="8414266"/>
              <a:ext cx="2275976" cy="499944"/>
            </a:xfrm>
            <a:prstGeom prst="rect">
              <a:avLst/>
            </a:prstGeom>
            <a:noFill/>
          </p:spPr>
          <p:txBody>
            <a:bodyPr wrap="square" rtlCol="0">
              <a:spAutoFit/>
            </a:bodyPr>
            <a:lstStyle/>
            <a:p>
              <a:pPr>
                <a:tabLst>
                  <a:tab pos="3962570" algn="ctr"/>
                  <a:tab pos="7925141" algn="r"/>
                </a:tabLst>
              </a:pPr>
              <a:r>
                <a:rPr lang="en-US" sz="933" dirty="0">
                  <a:latin typeface="Calibri" panose="020F0502020204030204" pitchFamily="34" charset="0"/>
                  <a:ea typeface="Calibri" panose="020F0502020204030204" pitchFamily="34" charset="0"/>
                  <a:cs typeface="Times New Roman" panose="02020603050405020304" pitchFamily="18" charset="0"/>
                </a:rPr>
                <a:t>Paradigm Pet Professionals has 12 years’ experience working with pet owners and has been recognized for outstand support. Our certified pet health and nutrition consultants would love to work with you.</a:t>
              </a:r>
            </a:p>
          </p:txBody>
        </p:sp>
        <p:sp>
          <p:nvSpPr>
            <p:cNvPr id="21" name="TextBox 20">
              <a:extLst>
                <a:ext uri="{FF2B5EF4-FFF2-40B4-BE49-F238E27FC236}">
                  <a16:creationId xmlns:a16="http://schemas.microsoft.com/office/drawing/2014/main" id="{207FA0D5-DD82-4370-B958-B120393FDBED}"/>
                </a:ext>
              </a:extLst>
            </p:cNvPr>
            <p:cNvSpPr txBox="1"/>
            <p:nvPr/>
          </p:nvSpPr>
          <p:spPr>
            <a:xfrm>
              <a:off x="4679314" y="8414266"/>
              <a:ext cx="2039062" cy="528654"/>
            </a:xfrm>
            <a:prstGeom prst="rect">
              <a:avLst/>
            </a:prstGeom>
            <a:noFill/>
          </p:spPr>
          <p:txBody>
            <a:bodyPr wrap="square" rtlCol="0">
              <a:spAutoFit/>
            </a:bodyPr>
            <a:lstStyle/>
            <a:p>
              <a:pPr algn="r">
                <a:lnSpc>
                  <a:spcPct val="107000"/>
                </a:lnSpc>
              </a:pPr>
              <a:r>
                <a:rPr lang="en-US" sz="933" dirty="0">
                  <a:latin typeface="Calibri" panose="020F0502020204030204" pitchFamily="34" charset="0"/>
                  <a:ea typeface="Calibri" panose="020F0502020204030204" pitchFamily="34" charset="0"/>
                  <a:cs typeface="Calibri" panose="020F0502020204030204" pitchFamily="34" charset="0"/>
                </a:rPr>
                <a:t>©</a:t>
              </a:r>
              <a:r>
                <a:rPr lang="en-US" sz="933" dirty="0">
                  <a:latin typeface="Calibri" panose="020F0502020204030204" pitchFamily="34" charset="0"/>
                  <a:ea typeface="Calibri" panose="020F0502020204030204" pitchFamily="34" charset="0"/>
                  <a:cs typeface="Times New Roman" panose="02020603050405020304" pitchFamily="18" charset="0"/>
                </a:rPr>
                <a:t> 2022 Paradigm Pet Professionals</a:t>
              </a:r>
            </a:p>
            <a:p>
              <a:pPr algn="r">
                <a:lnSpc>
                  <a:spcPct val="107000"/>
                </a:lnSpc>
                <a:spcAft>
                  <a:spcPts val="1067"/>
                </a:spcAft>
              </a:pPr>
              <a:r>
                <a:rPr lang="en-US" sz="933" u="sng" dirty="0">
                  <a:latin typeface="Calibri" panose="020F0502020204030204" pitchFamily="34" charset="0"/>
                  <a:ea typeface="Calibri" panose="020F0502020204030204" pitchFamily="34" charset="0"/>
                  <a:cs typeface="Times New Roman" panose="02020603050405020304" pitchFamily="18" charset="0"/>
                  <a:hlinkClick r:id="rId4" action="ppaction://hlinksldjump"/>
                </a:rPr>
                <a:t>Request a Consultation</a:t>
              </a:r>
              <a:endParaRPr lang="en-US" sz="933" dirty="0">
                <a:latin typeface="Calibri" panose="020F0502020204030204" pitchFamily="34" charset="0"/>
                <a:ea typeface="Calibri" panose="020F0502020204030204" pitchFamily="34" charset="0"/>
                <a:cs typeface="Times New Roman" panose="02020603050405020304" pitchFamily="18" charset="0"/>
              </a:endParaRPr>
            </a:p>
            <a:p>
              <a:pPr>
                <a:tabLst>
                  <a:tab pos="3962570" algn="ctr"/>
                  <a:tab pos="7925141" algn="r"/>
                </a:tabLst>
              </a:pPr>
              <a:endParaRPr lang="en-US" sz="1067" dirty="0">
                <a:latin typeface="Calibri" panose="020F0502020204030204" pitchFamily="34" charset="0"/>
                <a:ea typeface="Calibri" panose="020F0502020204030204" pitchFamily="34" charset="0"/>
                <a:cs typeface="Times New Roman" panose="02020603050405020304" pitchFamily="18" charset="0"/>
              </a:endParaRPr>
            </a:p>
          </p:txBody>
        </p:sp>
        <p:cxnSp>
          <p:nvCxnSpPr>
            <p:cNvPr id="22" name="Straight Connector 21">
              <a:extLst>
                <a:ext uri="{FF2B5EF4-FFF2-40B4-BE49-F238E27FC236}">
                  <a16:creationId xmlns:a16="http://schemas.microsoft.com/office/drawing/2014/main" id="{F7975249-2B6F-4621-B6C1-402E535A8929}"/>
                </a:ext>
              </a:extLst>
            </p:cNvPr>
            <p:cNvCxnSpPr>
              <a:cxnSpLocks/>
            </p:cNvCxnSpPr>
            <p:nvPr/>
          </p:nvCxnSpPr>
          <p:spPr>
            <a:xfrm>
              <a:off x="162425" y="8300329"/>
              <a:ext cx="6555951" cy="0"/>
            </a:xfrm>
            <a:prstGeom prst="line">
              <a:avLst/>
            </a:prstGeom>
            <a:ln>
              <a:solidFill>
                <a:srgbClr val="BDBDBD"/>
              </a:solidFill>
            </a:ln>
          </p:spPr>
          <p:style>
            <a:lnRef idx="2">
              <a:schemeClr val="dk1"/>
            </a:lnRef>
            <a:fillRef idx="0">
              <a:schemeClr val="dk1"/>
            </a:fillRef>
            <a:effectRef idx="1">
              <a:schemeClr val="dk1"/>
            </a:effectRef>
            <a:fontRef idx="minor">
              <a:schemeClr val="tx1"/>
            </a:fontRef>
          </p:style>
        </p:cxnSp>
      </p:grpSp>
      <p:grpSp>
        <p:nvGrpSpPr>
          <p:cNvPr id="49" name="Group 48">
            <a:extLst>
              <a:ext uri="{FF2B5EF4-FFF2-40B4-BE49-F238E27FC236}">
                <a16:creationId xmlns:a16="http://schemas.microsoft.com/office/drawing/2014/main" id="{2A61D36B-1B5A-4488-91C6-541CA4034E31}"/>
              </a:ext>
            </a:extLst>
          </p:cNvPr>
          <p:cNvGrpSpPr/>
          <p:nvPr/>
        </p:nvGrpSpPr>
        <p:grpSpPr>
          <a:xfrm>
            <a:off x="194908" y="360852"/>
            <a:ext cx="8704855" cy="1703932"/>
            <a:chOff x="162425" y="181122"/>
            <a:chExt cx="6528641" cy="1277949"/>
          </a:xfrm>
        </p:grpSpPr>
        <p:pic>
          <p:nvPicPr>
            <p:cNvPr id="50" name="Picture 49" descr="Large capital &quot;P&quot; in dark blue with two shadow layers of the &quot;P&quot; in light blue and gray. The words &quot;Paradigm Pet Professionals&quot; stacked on the right side of the Large capital &quot;P.&quot;&#10;&#10;">
              <a:hlinkClick r:id="rId5" action="ppaction://hlinksldjump"/>
              <a:extLst>
                <a:ext uri="{FF2B5EF4-FFF2-40B4-BE49-F238E27FC236}">
                  <a16:creationId xmlns:a16="http://schemas.microsoft.com/office/drawing/2014/main" id="{9B31F833-E510-4580-9931-7B6936FBCC4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2425" y="181122"/>
              <a:ext cx="1446384" cy="637151"/>
            </a:xfrm>
            <a:prstGeom prst="rect">
              <a:avLst/>
            </a:prstGeom>
          </p:spPr>
        </p:pic>
        <p:grpSp>
          <p:nvGrpSpPr>
            <p:cNvPr id="51" name="Group 50">
              <a:extLst>
                <a:ext uri="{FF2B5EF4-FFF2-40B4-BE49-F238E27FC236}">
                  <a16:creationId xmlns:a16="http://schemas.microsoft.com/office/drawing/2014/main" id="{821C0DAF-8DC4-4DCD-8C32-59DC55AF36CF}"/>
                </a:ext>
              </a:extLst>
            </p:cNvPr>
            <p:cNvGrpSpPr/>
            <p:nvPr/>
          </p:nvGrpSpPr>
          <p:grpSpPr>
            <a:xfrm>
              <a:off x="5360276" y="227232"/>
              <a:ext cx="1330790" cy="456825"/>
              <a:chOff x="5310553" y="252623"/>
              <a:chExt cx="1380513" cy="529893"/>
            </a:xfrm>
          </p:grpSpPr>
          <p:sp>
            <p:nvSpPr>
              <p:cNvPr id="57" name="Rectangle 56">
                <a:extLst>
                  <a:ext uri="{FF2B5EF4-FFF2-40B4-BE49-F238E27FC236}">
                    <a16:creationId xmlns:a16="http://schemas.microsoft.com/office/drawing/2014/main" id="{93B8F12C-F6FE-438C-A23E-9D4C6FE1E566}"/>
                  </a:ext>
                </a:extLst>
              </p:cNvPr>
              <p:cNvSpPr/>
              <p:nvPr/>
            </p:nvSpPr>
            <p:spPr>
              <a:xfrm>
                <a:off x="5310553" y="568154"/>
                <a:ext cx="936382" cy="214362"/>
              </a:xfrm>
              <a:prstGeom prst="rect">
                <a:avLst/>
              </a:prstGeom>
              <a:solidFill>
                <a:sysClr val="window" lastClr="FFFFFF"/>
              </a:solidFill>
              <a:ln w="12700" cap="flat" cmpd="sng" algn="ctr">
                <a:solidFill>
                  <a:srgbClr val="BDBDBD"/>
                </a:solidFill>
                <a:prstDash val="solid"/>
                <a:miter lim="800000"/>
              </a:ln>
              <a:effectLst/>
            </p:spPr>
            <p:txBody>
              <a:bodyPr rot="0" spcFirstLastPara="0" vert="horz" wrap="square" lIns="121920" tIns="60960" rIns="121920" bIns="60960" numCol="1" spcCol="0" rtlCol="0" fromWordArt="0" anchor="ctr" anchorCtr="0" forceAA="0" compatLnSpc="1">
                <a:prstTxWarp prst="textNoShape">
                  <a:avLst/>
                </a:prstTxWarp>
                <a:noAutofit/>
              </a:bodyPr>
              <a:lstStyle/>
              <a:p>
                <a:pPr algn="ctr">
                  <a:lnSpc>
                    <a:spcPct val="107000"/>
                  </a:lnSpc>
                  <a:spcAft>
                    <a:spcPts val="1067"/>
                  </a:spcAft>
                </a:pPr>
                <a:r>
                  <a:rPr lang="en-US" sz="933" dirty="0">
                    <a:solidFill>
                      <a:srgbClr val="BDBDBD"/>
                    </a:solidFill>
                    <a:latin typeface="Calibri" panose="020F0502020204030204" pitchFamily="34" charset="0"/>
                    <a:ea typeface="Calibri" panose="020F0502020204030204" pitchFamily="34" charset="0"/>
                    <a:cs typeface="Times New Roman" panose="02020603050405020304" pitchFamily="18" charset="0"/>
                  </a:rPr>
                  <a:t>search this site</a:t>
                </a:r>
              </a:p>
            </p:txBody>
          </p:sp>
          <p:sp>
            <p:nvSpPr>
              <p:cNvPr id="58" name="Rectangle 57">
                <a:extLst>
                  <a:ext uri="{FF2B5EF4-FFF2-40B4-BE49-F238E27FC236}">
                    <a16:creationId xmlns:a16="http://schemas.microsoft.com/office/drawing/2014/main" id="{EFD8E459-E4B2-4F51-9F72-00E80D67C844}"/>
                  </a:ext>
                </a:extLst>
              </p:cNvPr>
              <p:cNvSpPr/>
              <p:nvPr/>
            </p:nvSpPr>
            <p:spPr>
              <a:xfrm>
                <a:off x="6277707" y="568153"/>
                <a:ext cx="413359" cy="214363"/>
              </a:xfrm>
              <a:prstGeom prst="rect">
                <a:avLst/>
              </a:prstGeom>
              <a:solidFill>
                <a:srgbClr val="676767"/>
              </a:solidFill>
              <a:ln>
                <a:solidFill>
                  <a:schemeClr val="bg1">
                    <a:lumMod val="50000"/>
                  </a:schemeClr>
                </a:solid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625">
                  <a:lnSpc>
                    <a:spcPct val="107000"/>
                  </a:lnSpc>
                  <a:spcAft>
                    <a:spcPts val="1067"/>
                  </a:spcAft>
                  <a:defRPr/>
                </a:pPr>
                <a:r>
                  <a:rPr lang="en-US" sz="933" b="1" dirty="0">
                    <a:solidFill>
                      <a:schemeClr val="bg1"/>
                    </a:solidFill>
                    <a:latin typeface="Calibri" panose="020F0502020204030204" pitchFamily="34" charset="0"/>
                    <a:ea typeface="Calibri" panose="020F0502020204030204" pitchFamily="34" charset="0"/>
                    <a:cs typeface="Times New Roman" panose="02020603050405020304" pitchFamily="18" charset="0"/>
                  </a:rPr>
                  <a:t>Fetch</a:t>
                </a:r>
              </a:p>
            </p:txBody>
          </p:sp>
          <p:sp>
            <p:nvSpPr>
              <p:cNvPr id="59" name="Rectangle 58">
                <a:hlinkClick r:id="rId4" action="ppaction://hlinksldjump"/>
                <a:extLst>
                  <a:ext uri="{FF2B5EF4-FFF2-40B4-BE49-F238E27FC236}">
                    <a16:creationId xmlns:a16="http://schemas.microsoft.com/office/drawing/2014/main" id="{C4DDE74A-B55F-460D-BCD4-D4EA7DFB00C4}"/>
                  </a:ext>
                </a:extLst>
              </p:cNvPr>
              <p:cNvSpPr/>
              <p:nvPr/>
            </p:nvSpPr>
            <p:spPr>
              <a:xfrm>
                <a:off x="5310553" y="252623"/>
                <a:ext cx="1380513" cy="214363"/>
              </a:xfrm>
              <a:prstGeom prst="rect">
                <a:avLst/>
              </a:prstGeom>
              <a:solidFill>
                <a:srgbClr val="6699CC"/>
              </a:solidFill>
              <a:ln>
                <a:solidFill>
                  <a:srgbClr val="BDBDBD"/>
                </a:solidFill>
              </a:ln>
              <a:effectLst>
                <a:glow rad="63500">
                  <a:schemeClr val="accent3">
                    <a:satMod val="175000"/>
                    <a:alpha val="40000"/>
                  </a:schemeClr>
                </a:glow>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bg1"/>
                    </a:solidFill>
                  </a:rPr>
                  <a:t>REQUEST A CONSULTATION</a:t>
                </a:r>
              </a:p>
            </p:txBody>
          </p:sp>
        </p:grpSp>
        <p:sp>
          <p:nvSpPr>
            <p:cNvPr id="52" name="Rectangle 51">
              <a:hlinkClick r:id="rId7" action="ppaction://hlinksldjump"/>
              <a:extLst>
                <a:ext uri="{FF2B5EF4-FFF2-40B4-BE49-F238E27FC236}">
                  <a16:creationId xmlns:a16="http://schemas.microsoft.com/office/drawing/2014/main" id="{2E14F676-B370-4463-8877-D735A5D84410}"/>
                </a:ext>
              </a:extLst>
            </p:cNvPr>
            <p:cNvSpPr/>
            <p:nvPr/>
          </p:nvSpPr>
          <p:spPr>
            <a:xfrm>
              <a:off x="1752647" y="1123787"/>
              <a:ext cx="919028" cy="333618"/>
            </a:xfrm>
            <a:prstGeom prst="rect">
              <a:avLst/>
            </a:prstGeom>
            <a:solidFill>
              <a:srgbClr val="669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DOG OWNERS</a:t>
              </a:r>
            </a:p>
          </p:txBody>
        </p:sp>
        <p:sp>
          <p:nvSpPr>
            <p:cNvPr id="53" name="Rectangle 52">
              <a:hlinkClick r:id="rId8" action="ppaction://hlinksldjump"/>
              <a:extLst>
                <a:ext uri="{FF2B5EF4-FFF2-40B4-BE49-F238E27FC236}">
                  <a16:creationId xmlns:a16="http://schemas.microsoft.com/office/drawing/2014/main" id="{636B14FA-D1F2-4580-AA63-4630EDC31F92}"/>
                </a:ext>
              </a:extLst>
            </p:cNvPr>
            <p:cNvSpPr/>
            <p:nvPr/>
          </p:nvSpPr>
          <p:spPr>
            <a:xfrm>
              <a:off x="2715664" y="1123787"/>
              <a:ext cx="917149"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BIRD OWNERS</a:t>
              </a:r>
            </a:p>
          </p:txBody>
        </p:sp>
        <p:sp>
          <p:nvSpPr>
            <p:cNvPr id="54" name="Rectangle 53">
              <a:hlinkClick r:id="rId9" action="ppaction://hlinksldjump"/>
              <a:extLst>
                <a:ext uri="{FF2B5EF4-FFF2-40B4-BE49-F238E27FC236}">
                  <a16:creationId xmlns:a16="http://schemas.microsoft.com/office/drawing/2014/main" id="{DAEF8CED-CF3E-4500-9ACA-50AC1EEF698E}"/>
                </a:ext>
              </a:extLst>
            </p:cNvPr>
            <p:cNvSpPr/>
            <p:nvPr/>
          </p:nvSpPr>
          <p:spPr>
            <a:xfrm>
              <a:off x="840312" y="1123787"/>
              <a:ext cx="868346"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CAT</a:t>
              </a:r>
              <a:r>
                <a:rPr lang="en-US" sz="1200" b="1" dirty="0"/>
                <a:t> </a:t>
              </a:r>
              <a:r>
                <a:rPr lang="en-US" sz="1133" b="1" dirty="0"/>
                <a:t>OWNERS</a:t>
              </a:r>
            </a:p>
          </p:txBody>
        </p:sp>
        <p:sp>
          <p:nvSpPr>
            <p:cNvPr id="55" name="Rectangle 54">
              <a:hlinkClick r:id="rId4" action="ppaction://hlinksldjump"/>
              <a:extLst>
                <a:ext uri="{FF2B5EF4-FFF2-40B4-BE49-F238E27FC236}">
                  <a16:creationId xmlns:a16="http://schemas.microsoft.com/office/drawing/2014/main" id="{681A4366-944B-4A56-991D-18CCF57A574F}"/>
                </a:ext>
              </a:extLst>
            </p:cNvPr>
            <p:cNvSpPr/>
            <p:nvPr/>
          </p:nvSpPr>
          <p:spPr>
            <a:xfrm>
              <a:off x="3676802" y="1125453"/>
              <a:ext cx="3014264"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33" b="1" dirty="0"/>
                <a:t>  CONTACT FORM</a:t>
              </a:r>
            </a:p>
          </p:txBody>
        </p:sp>
        <p:sp>
          <p:nvSpPr>
            <p:cNvPr id="56" name="Rectangle 55">
              <a:hlinkClick r:id="rId5" action="ppaction://hlinksldjump"/>
              <a:extLst>
                <a:ext uri="{FF2B5EF4-FFF2-40B4-BE49-F238E27FC236}">
                  <a16:creationId xmlns:a16="http://schemas.microsoft.com/office/drawing/2014/main" id="{BDB2051A-BFC2-4CCA-A6F9-93304D1D252A}"/>
                </a:ext>
              </a:extLst>
            </p:cNvPr>
            <p:cNvSpPr/>
            <p:nvPr/>
          </p:nvSpPr>
          <p:spPr>
            <a:xfrm>
              <a:off x="162425" y="1123788"/>
              <a:ext cx="633898" cy="333617"/>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HOME</a:t>
              </a:r>
            </a:p>
          </p:txBody>
        </p:sp>
      </p:grpSp>
      <p:sp>
        <p:nvSpPr>
          <p:cNvPr id="16" name="Rectangle 15">
            <a:hlinkClick r:id="rId10"/>
            <a:extLst>
              <a:ext uri="{FF2B5EF4-FFF2-40B4-BE49-F238E27FC236}">
                <a16:creationId xmlns:a16="http://schemas.microsoft.com/office/drawing/2014/main" id="{D8D0062B-084F-49A4-A61E-47819B8FF21E}"/>
              </a:ext>
            </a:extLst>
          </p:cNvPr>
          <p:cNvSpPr/>
          <p:nvPr/>
        </p:nvSpPr>
        <p:spPr>
          <a:xfrm>
            <a:off x="2664998" y="4347612"/>
            <a:ext cx="1182624" cy="3169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hlinkClick r:id="rId10"/>
            <a:extLst>
              <a:ext uri="{FF2B5EF4-FFF2-40B4-BE49-F238E27FC236}">
                <a16:creationId xmlns:a16="http://schemas.microsoft.com/office/drawing/2014/main" id="{D465C102-24B0-4317-B241-DB7AAEC12C64}"/>
              </a:ext>
            </a:extLst>
          </p:cNvPr>
          <p:cNvSpPr/>
          <p:nvPr/>
        </p:nvSpPr>
        <p:spPr>
          <a:xfrm>
            <a:off x="479453" y="4506120"/>
            <a:ext cx="2889451" cy="3169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hlinkClick r:id="rId11"/>
            <a:extLst>
              <a:ext uri="{FF2B5EF4-FFF2-40B4-BE49-F238E27FC236}">
                <a16:creationId xmlns:a16="http://schemas.microsoft.com/office/drawing/2014/main" id="{5A8247FD-89D3-429C-A73B-2C5062E5743D}"/>
              </a:ext>
            </a:extLst>
          </p:cNvPr>
          <p:cNvSpPr/>
          <p:nvPr/>
        </p:nvSpPr>
        <p:spPr>
          <a:xfrm>
            <a:off x="2470146" y="7688479"/>
            <a:ext cx="651071" cy="3169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hlinkClick r:id="rId12"/>
            <a:extLst>
              <a:ext uri="{FF2B5EF4-FFF2-40B4-BE49-F238E27FC236}">
                <a16:creationId xmlns:a16="http://schemas.microsoft.com/office/drawing/2014/main" id="{2E35340F-42EC-45F3-B2DB-702FB54B84E5}"/>
              </a:ext>
            </a:extLst>
          </p:cNvPr>
          <p:cNvSpPr/>
          <p:nvPr/>
        </p:nvSpPr>
        <p:spPr>
          <a:xfrm>
            <a:off x="2450403" y="13906499"/>
            <a:ext cx="4157589" cy="2086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38484DFE-F0D2-40AF-AAF2-E72DAFF86164}"/>
              </a:ext>
            </a:extLst>
          </p:cNvPr>
          <p:cNvSpPr txBox="1"/>
          <p:nvPr/>
        </p:nvSpPr>
        <p:spPr>
          <a:xfrm>
            <a:off x="283415" y="2585955"/>
            <a:ext cx="4063578" cy="430887"/>
          </a:xfrm>
          <a:prstGeom prst="rect">
            <a:avLst/>
          </a:prstGeom>
          <a:noFill/>
        </p:spPr>
        <p:txBody>
          <a:bodyPr wrap="square" rtlCol="0">
            <a:spAutoFit/>
          </a:bodyPr>
          <a:lstStyle/>
          <a:p>
            <a:r>
              <a:rPr lang="en-US" sz="2200" b="1" dirty="0">
                <a:solidFill>
                  <a:srgbClr val="676767"/>
                </a:solidFill>
              </a:rPr>
              <a:t>Caring for Your Dog</a:t>
            </a:r>
          </a:p>
        </p:txBody>
      </p:sp>
      <p:sp>
        <p:nvSpPr>
          <p:cNvPr id="6546" name="Rectangle 6545">
            <a:hlinkClick r:id="rId12"/>
            <a:extLst>
              <a:ext uri="{FF2B5EF4-FFF2-40B4-BE49-F238E27FC236}">
                <a16:creationId xmlns:a16="http://schemas.microsoft.com/office/drawing/2014/main" id="{A1B8798F-69BC-46BB-A51F-291BA443DA41}"/>
              </a:ext>
            </a:extLst>
          </p:cNvPr>
          <p:cNvSpPr/>
          <p:nvPr/>
        </p:nvSpPr>
        <p:spPr>
          <a:xfrm>
            <a:off x="418614" y="13709961"/>
            <a:ext cx="5043065" cy="2086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9153EE46-B046-4FD4-8930-1EFA5D6C909B}"/>
              </a:ext>
            </a:extLst>
          </p:cNvPr>
          <p:cNvSpPr txBox="1"/>
          <p:nvPr/>
        </p:nvSpPr>
        <p:spPr>
          <a:xfrm>
            <a:off x="150016" y="1210387"/>
            <a:ext cx="2165188" cy="176972"/>
          </a:xfrm>
          <a:prstGeom prst="rect">
            <a:avLst/>
          </a:prstGeom>
          <a:noFill/>
        </p:spPr>
        <p:txBody>
          <a:bodyPr wrap="square" rtlCol="0">
            <a:spAutoFit/>
          </a:bodyPr>
          <a:lstStyle/>
          <a:p>
            <a:r>
              <a:rPr lang="en-US" sz="550" i="1" dirty="0">
                <a:latin typeface="Verdana" panose="020B0604030504040204" pitchFamily="34" charset="0"/>
                <a:ea typeface="Calibri" panose="020F0502020204030204" pitchFamily="34" charset="0"/>
                <a:cs typeface="Arial" panose="020B0604020202020204" pitchFamily="34" charset="0"/>
              </a:rPr>
              <a:t>“Evidence-based pet care advice for every pet lover”</a:t>
            </a:r>
            <a:endParaRPr lang="en-US" sz="550" b="1" i="1" dirty="0"/>
          </a:p>
        </p:txBody>
      </p:sp>
    </p:spTree>
    <p:extLst>
      <p:ext uri="{BB962C8B-B14F-4D97-AF65-F5344CB8AC3E}">
        <p14:creationId xmlns:p14="http://schemas.microsoft.com/office/powerpoint/2010/main" val="20511529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0998E9CF-C0F4-4C6F-BB55-2A259CAE36EB}"/>
              </a:ext>
            </a:extLst>
          </p:cNvPr>
          <p:cNvGrpSpPr/>
          <p:nvPr/>
        </p:nvGrpSpPr>
        <p:grpSpPr>
          <a:xfrm>
            <a:off x="216570" y="14181635"/>
            <a:ext cx="8741268" cy="856789"/>
            <a:chOff x="162425" y="8300329"/>
            <a:chExt cx="6555951" cy="642591"/>
          </a:xfrm>
        </p:grpSpPr>
        <p:sp>
          <p:nvSpPr>
            <p:cNvPr id="24" name="TextBox 23">
              <a:extLst>
                <a:ext uri="{FF2B5EF4-FFF2-40B4-BE49-F238E27FC236}">
                  <a16:creationId xmlns:a16="http://schemas.microsoft.com/office/drawing/2014/main" id="{D5A2FFB4-1505-49DF-98FF-7B62ADCA4E3A}"/>
                </a:ext>
              </a:extLst>
            </p:cNvPr>
            <p:cNvSpPr txBox="1"/>
            <p:nvPr/>
          </p:nvSpPr>
          <p:spPr>
            <a:xfrm>
              <a:off x="166254" y="8414266"/>
              <a:ext cx="2275976" cy="499944"/>
            </a:xfrm>
            <a:prstGeom prst="rect">
              <a:avLst/>
            </a:prstGeom>
            <a:noFill/>
          </p:spPr>
          <p:txBody>
            <a:bodyPr wrap="square" rtlCol="0">
              <a:spAutoFit/>
            </a:bodyPr>
            <a:lstStyle/>
            <a:p>
              <a:pPr>
                <a:tabLst>
                  <a:tab pos="3962570" algn="ctr"/>
                  <a:tab pos="7925141" algn="r"/>
                </a:tabLst>
              </a:pPr>
              <a:r>
                <a:rPr lang="en-US" sz="933" dirty="0">
                  <a:latin typeface="Calibri" panose="020F0502020204030204" pitchFamily="34" charset="0"/>
                  <a:ea typeface="Calibri" panose="020F0502020204030204" pitchFamily="34" charset="0"/>
                  <a:cs typeface="Times New Roman" panose="02020603050405020304" pitchFamily="18" charset="0"/>
                </a:rPr>
                <a:t>Paradigm Pet Professionals has 12 years’ experience working with pet owners and has been recognized for outstand support. Our certified pet health and nutrition consultants would love to work with you.</a:t>
              </a:r>
            </a:p>
          </p:txBody>
        </p:sp>
        <p:sp>
          <p:nvSpPr>
            <p:cNvPr id="25" name="TextBox 24">
              <a:extLst>
                <a:ext uri="{FF2B5EF4-FFF2-40B4-BE49-F238E27FC236}">
                  <a16:creationId xmlns:a16="http://schemas.microsoft.com/office/drawing/2014/main" id="{10A3E425-5C12-4D7F-B065-B6292113788D}"/>
                </a:ext>
              </a:extLst>
            </p:cNvPr>
            <p:cNvSpPr txBox="1"/>
            <p:nvPr/>
          </p:nvSpPr>
          <p:spPr>
            <a:xfrm>
              <a:off x="4679314" y="8414266"/>
              <a:ext cx="2039062" cy="528654"/>
            </a:xfrm>
            <a:prstGeom prst="rect">
              <a:avLst/>
            </a:prstGeom>
            <a:noFill/>
          </p:spPr>
          <p:txBody>
            <a:bodyPr wrap="square" rtlCol="0">
              <a:spAutoFit/>
            </a:bodyPr>
            <a:lstStyle/>
            <a:p>
              <a:pPr algn="r">
                <a:lnSpc>
                  <a:spcPct val="107000"/>
                </a:lnSpc>
              </a:pPr>
              <a:r>
                <a:rPr lang="en-US" sz="933" dirty="0">
                  <a:latin typeface="Calibri" panose="020F0502020204030204" pitchFamily="34" charset="0"/>
                  <a:ea typeface="Calibri" panose="020F0502020204030204" pitchFamily="34" charset="0"/>
                  <a:cs typeface="Calibri" panose="020F0502020204030204" pitchFamily="34" charset="0"/>
                </a:rPr>
                <a:t>©</a:t>
              </a:r>
              <a:r>
                <a:rPr lang="en-US" sz="933" dirty="0">
                  <a:latin typeface="Calibri" panose="020F0502020204030204" pitchFamily="34" charset="0"/>
                  <a:ea typeface="Calibri" panose="020F0502020204030204" pitchFamily="34" charset="0"/>
                  <a:cs typeface="Times New Roman" panose="02020603050405020304" pitchFamily="18" charset="0"/>
                </a:rPr>
                <a:t> 2022 Paradigm Pet Professionals</a:t>
              </a:r>
            </a:p>
            <a:p>
              <a:pPr algn="r">
                <a:lnSpc>
                  <a:spcPct val="107000"/>
                </a:lnSpc>
                <a:spcAft>
                  <a:spcPts val="1067"/>
                </a:spcAft>
              </a:pPr>
              <a:r>
                <a:rPr lang="en-US" sz="933" u="sng" dirty="0">
                  <a:latin typeface="Calibri" panose="020F0502020204030204" pitchFamily="34" charset="0"/>
                  <a:ea typeface="Calibri" panose="020F0502020204030204" pitchFamily="34" charset="0"/>
                  <a:cs typeface="Times New Roman" panose="02020603050405020304" pitchFamily="18" charset="0"/>
                  <a:hlinkClick r:id="rId2" action="ppaction://hlinksldjump"/>
                </a:rPr>
                <a:t>Request a Consultation</a:t>
              </a:r>
              <a:endParaRPr lang="en-US" sz="933" dirty="0">
                <a:latin typeface="Calibri" panose="020F0502020204030204" pitchFamily="34" charset="0"/>
                <a:ea typeface="Calibri" panose="020F0502020204030204" pitchFamily="34" charset="0"/>
                <a:cs typeface="Times New Roman" panose="02020603050405020304" pitchFamily="18" charset="0"/>
              </a:endParaRPr>
            </a:p>
            <a:p>
              <a:pPr>
                <a:tabLst>
                  <a:tab pos="3962570" algn="ctr"/>
                  <a:tab pos="7925141" algn="r"/>
                </a:tabLst>
              </a:pPr>
              <a:endParaRPr lang="en-US" sz="1067" dirty="0">
                <a:latin typeface="Calibri" panose="020F0502020204030204" pitchFamily="34" charset="0"/>
                <a:ea typeface="Calibri" panose="020F0502020204030204" pitchFamily="34" charset="0"/>
                <a:cs typeface="Times New Roman" panose="02020603050405020304" pitchFamily="18" charset="0"/>
              </a:endParaRPr>
            </a:p>
          </p:txBody>
        </p:sp>
        <p:cxnSp>
          <p:nvCxnSpPr>
            <p:cNvPr id="26" name="Straight Connector 25">
              <a:extLst>
                <a:ext uri="{FF2B5EF4-FFF2-40B4-BE49-F238E27FC236}">
                  <a16:creationId xmlns:a16="http://schemas.microsoft.com/office/drawing/2014/main" id="{0E5CC467-3CB3-4D35-A0C5-185705D75925}"/>
                </a:ext>
              </a:extLst>
            </p:cNvPr>
            <p:cNvCxnSpPr>
              <a:cxnSpLocks/>
            </p:cNvCxnSpPr>
            <p:nvPr/>
          </p:nvCxnSpPr>
          <p:spPr>
            <a:xfrm>
              <a:off x="162425" y="8300329"/>
              <a:ext cx="6555951" cy="0"/>
            </a:xfrm>
            <a:prstGeom prst="line">
              <a:avLst/>
            </a:prstGeom>
            <a:ln>
              <a:solidFill>
                <a:srgbClr val="BDBDBD"/>
              </a:solidFill>
            </a:ln>
          </p:spPr>
          <p:style>
            <a:lnRef idx="2">
              <a:schemeClr val="dk1"/>
            </a:lnRef>
            <a:fillRef idx="0">
              <a:schemeClr val="dk1"/>
            </a:fillRef>
            <a:effectRef idx="1">
              <a:schemeClr val="dk1"/>
            </a:effectRef>
            <a:fontRef idx="minor">
              <a:schemeClr val="tx1"/>
            </a:fontRef>
          </p:style>
        </p:cxnSp>
      </p:grpSp>
      <p:pic>
        <p:nvPicPr>
          <p:cNvPr id="4" name="Picture 3">
            <a:extLst>
              <a:ext uri="{FF2B5EF4-FFF2-40B4-BE49-F238E27FC236}">
                <a16:creationId xmlns:a16="http://schemas.microsoft.com/office/drawing/2014/main" id="{6833F7E6-4B03-407D-8AE3-CF684FCB6FE0}"/>
              </a:ext>
            </a:extLst>
          </p:cNvPr>
          <p:cNvPicPr>
            <a:picLocks noChangeAspect="1"/>
          </p:cNvPicPr>
          <p:nvPr/>
        </p:nvPicPr>
        <p:blipFill>
          <a:blip r:embed="rId3"/>
          <a:stretch>
            <a:fillRect/>
          </a:stretch>
        </p:blipFill>
        <p:spPr>
          <a:xfrm>
            <a:off x="435371" y="3152200"/>
            <a:ext cx="8273257" cy="4521752"/>
          </a:xfrm>
          <a:prstGeom prst="rect">
            <a:avLst/>
          </a:prstGeom>
        </p:spPr>
      </p:pic>
      <p:grpSp>
        <p:nvGrpSpPr>
          <p:cNvPr id="45" name="Group 44">
            <a:extLst>
              <a:ext uri="{FF2B5EF4-FFF2-40B4-BE49-F238E27FC236}">
                <a16:creationId xmlns:a16="http://schemas.microsoft.com/office/drawing/2014/main" id="{A4694A2C-6A7C-47C0-A9E9-39D8922F9EC2}"/>
              </a:ext>
            </a:extLst>
          </p:cNvPr>
          <p:cNvGrpSpPr/>
          <p:nvPr/>
        </p:nvGrpSpPr>
        <p:grpSpPr>
          <a:xfrm>
            <a:off x="194908" y="360852"/>
            <a:ext cx="8704855" cy="1703932"/>
            <a:chOff x="162425" y="181122"/>
            <a:chExt cx="6528641" cy="1277949"/>
          </a:xfrm>
        </p:grpSpPr>
        <p:pic>
          <p:nvPicPr>
            <p:cNvPr id="46" name="Picture 45" descr="Large capital &quot;P&quot; in dark blue with two shadow layers of the &quot;P&quot; in light blue and gray. The words &quot;Paradigm Pet Professionals&quot; stacked on the right side of the Large capital &quot;P.&quot;&#10;&#10;">
              <a:hlinkClick r:id="rId4" action="ppaction://hlinksldjump"/>
              <a:extLst>
                <a:ext uri="{FF2B5EF4-FFF2-40B4-BE49-F238E27FC236}">
                  <a16:creationId xmlns:a16="http://schemas.microsoft.com/office/drawing/2014/main" id="{5D979E49-896F-4F50-A8B0-260BFF3682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2425" y="181122"/>
              <a:ext cx="1446384" cy="637151"/>
            </a:xfrm>
            <a:prstGeom prst="rect">
              <a:avLst/>
            </a:prstGeom>
          </p:spPr>
        </p:pic>
        <p:grpSp>
          <p:nvGrpSpPr>
            <p:cNvPr id="47" name="Group 46">
              <a:extLst>
                <a:ext uri="{FF2B5EF4-FFF2-40B4-BE49-F238E27FC236}">
                  <a16:creationId xmlns:a16="http://schemas.microsoft.com/office/drawing/2014/main" id="{B38C09AD-DC5B-42A1-9748-F11800AEE31D}"/>
                </a:ext>
              </a:extLst>
            </p:cNvPr>
            <p:cNvGrpSpPr/>
            <p:nvPr/>
          </p:nvGrpSpPr>
          <p:grpSpPr>
            <a:xfrm>
              <a:off x="5360276" y="227232"/>
              <a:ext cx="1330790" cy="456825"/>
              <a:chOff x="5310553" y="252623"/>
              <a:chExt cx="1380513" cy="529893"/>
            </a:xfrm>
          </p:grpSpPr>
          <p:sp>
            <p:nvSpPr>
              <p:cNvPr id="53" name="Rectangle 52">
                <a:extLst>
                  <a:ext uri="{FF2B5EF4-FFF2-40B4-BE49-F238E27FC236}">
                    <a16:creationId xmlns:a16="http://schemas.microsoft.com/office/drawing/2014/main" id="{EC43782F-C632-411C-BC25-67970486760A}"/>
                  </a:ext>
                </a:extLst>
              </p:cNvPr>
              <p:cNvSpPr/>
              <p:nvPr/>
            </p:nvSpPr>
            <p:spPr>
              <a:xfrm>
                <a:off x="5310553" y="568154"/>
                <a:ext cx="936382" cy="214362"/>
              </a:xfrm>
              <a:prstGeom prst="rect">
                <a:avLst/>
              </a:prstGeom>
              <a:solidFill>
                <a:sysClr val="window" lastClr="FFFFFF"/>
              </a:solidFill>
              <a:ln w="12700" cap="flat" cmpd="sng" algn="ctr">
                <a:solidFill>
                  <a:srgbClr val="BDBDBD"/>
                </a:solidFill>
                <a:prstDash val="solid"/>
                <a:miter lim="800000"/>
              </a:ln>
              <a:effectLst/>
            </p:spPr>
            <p:txBody>
              <a:bodyPr rot="0" spcFirstLastPara="0" vert="horz" wrap="square" lIns="121920" tIns="60960" rIns="121920" bIns="60960" numCol="1" spcCol="0" rtlCol="0" fromWordArt="0" anchor="ctr" anchorCtr="0" forceAA="0" compatLnSpc="1">
                <a:prstTxWarp prst="textNoShape">
                  <a:avLst/>
                </a:prstTxWarp>
                <a:noAutofit/>
              </a:bodyPr>
              <a:lstStyle/>
              <a:p>
                <a:pPr algn="ctr">
                  <a:lnSpc>
                    <a:spcPct val="107000"/>
                  </a:lnSpc>
                  <a:spcAft>
                    <a:spcPts val="1067"/>
                  </a:spcAft>
                </a:pPr>
                <a:r>
                  <a:rPr lang="en-US" sz="933" dirty="0">
                    <a:solidFill>
                      <a:srgbClr val="BDBDBD"/>
                    </a:solidFill>
                    <a:latin typeface="Calibri" panose="020F0502020204030204" pitchFamily="34" charset="0"/>
                    <a:ea typeface="Calibri" panose="020F0502020204030204" pitchFamily="34" charset="0"/>
                    <a:cs typeface="Times New Roman" panose="02020603050405020304" pitchFamily="18" charset="0"/>
                  </a:rPr>
                  <a:t>search this site</a:t>
                </a:r>
              </a:p>
            </p:txBody>
          </p:sp>
          <p:sp>
            <p:nvSpPr>
              <p:cNvPr id="54" name="Rectangle 53">
                <a:extLst>
                  <a:ext uri="{FF2B5EF4-FFF2-40B4-BE49-F238E27FC236}">
                    <a16:creationId xmlns:a16="http://schemas.microsoft.com/office/drawing/2014/main" id="{8FA713B4-2369-46B4-90F3-6EFA99EDB5E6}"/>
                  </a:ext>
                </a:extLst>
              </p:cNvPr>
              <p:cNvSpPr/>
              <p:nvPr/>
            </p:nvSpPr>
            <p:spPr>
              <a:xfrm>
                <a:off x="6277707" y="568153"/>
                <a:ext cx="413359" cy="214363"/>
              </a:xfrm>
              <a:prstGeom prst="rect">
                <a:avLst/>
              </a:prstGeom>
              <a:solidFill>
                <a:srgbClr val="676767"/>
              </a:solidFill>
              <a:ln>
                <a:solidFill>
                  <a:schemeClr val="bg1">
                    <a:lumMod val="50000"/>
                  </a:schemeClr>
                </a:solid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625">
                  <a:lnSpc>
                    <a:spcPct val="107000"/>
                  </a:lnSpc>
                  <a:spcAft>
                    <a:spcPts val="1067"/>
                  </a:spcAft>
                  <a:defRPr/>
                </a:pPr>
                <a:r>
                  <a:rPr lang="en-US" sz="933" b="1" dirty="0">
                    <a:solidFill>
                      <a:schemeClr val="bg1"/>
                    </a:solidFill>
                    <a:latin typeface="Calibri" panose="020F0502020204030204" pitchFamily="34" charset="0"/>
                    <a:ea typeface="Calibri" panose="020F0502020204030204" pitchFamily="34" charset="0"/>
                    <a:cs typeface="Times New Roman" panose="02020603050405020304" pitchFamily="18" charset="0"/>
                  </a:rPr>
                  <a:t>Fetch</a:t>
                </a:r>
              </a:p>
            </p:txBody>
          </p:sp>
          <p:sp>
            <p:nvSpPr>
              <p:cNvPr id="55" name="Rectangle 54">
                <a:hlinkClick r:id="rId2" action="ppaction://hlinksldjump"/>
                <a:extLst>
                  <a:ext uri="{FF2B5EF4-FFF2-40B4-BE49-F238E27FC236}">
                    <a16:creationId xmlns:a16="http://schemas.microsoft.com/office/drawing/2014/main" id="{9B21A6CA-1FF6-433C-B878-32C4E86F64CB}"/>
                  </a:ext>
                </a:extLst>
              </p:cNvPr>
              <p:cNvSpPr/>
              <p:nvPr/>
            </p:nvSpPr>
            <p:spPr>
              <a:xfrm>
                <a:off x="5310553" y="252623"/>
                <a:ext cx="1380513" cy="214363"/>
              </a:xfrm>
              <a:prstGeom prst="rect">
                <a:avLst/>
              </a:prstGeom>
              <a:solidFill>
                <a:srgbClr val="6699CC"/>
              </a:solidFill>
              <a:ln>
                <a:solidFill>
                  <a:srgbClr val="BDBDBD"/>
                </a:solidFill>
              </a:ln>
              <a:effectLst>
                <a:glow rad="63500">
                  <a:schemeClr val="accent3">
                    <a:satMod val="175000"/>
                    <a:alpha val="40000"/>
                  </a:schemeClr>
                </a:glow>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bg1"/>
                    </a:solidFill>
                  </a:rPr>
                  <a:t>REQUEST A CONSULTATION</a:t>
                </a:r>
              </a:p>
            </p:txBody>
          </p:sp>
        </p:grpSp>
        <p:sp>
          <p:nvSpPr>
            <p:cNvPr id="48" name="Rectangle 47">
              <a:hlinkClick r:id="rId6" action="ppaction://hlinksldjump"/>
              <a:extLst>
                <a:ext uri="{FF2B5EF4-FFF2-40B4-BE49-F238E27FC236}">
                  <a16:creationId xmlns:a16="http://schemas.microsoft.com/office/drawing/2014/main" id="{49A6C6B3-6F8A-4DBF-9A07-22616982DBF6}"/>
                </a:ext>
              </a:extLst>
            </p:cNvPr>
            <p:cNvSpPr/>
            <p:nvPr/>
          </p:nvSpPr>
          <p:spPr>
            <a:xfrm>
              <a:off x="1752647" y="1123787"/>
              <a:ext cx="919028"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DOG OWNERS</a:t>
              </a:r>
            </a:p>
          </p:txBody>
        </p:sp>
        <p:sp>
          <p:nvSpPr>
            <p:cNvPr id="49" name="Rectangle 48">
              <a:hlinkClick r:id="rId7" action="ppaction://hlinksldjump"/>
              <a:extLst>
                <a:ext uri="{FF2B5EF4-FFF2-40B4-BE49-F238E27FC236}">
                  <a16:creationId xmlns:a16="http://schemas.microsoft.com/office/drawing/2014/main" id="{32E04C14-DD37-4A06-96E2-6F91F3D133B9}"/>
                </a:ext>
              </a:extLst>
            </p:cNvPr>
            <p:cNvSpPr/>
            <p:nvPr/>
          </p:nvSpPr>
          <p:spPr>
            <a:xfrm>
              <a:off x="2715664" y="1123787"/>
              <a:ext cx="917149" cy="333618"/>
            </a:xfrm>
            <a:prstGeom prst="rect">
              <a:avLst/>
            </a:prstGeom>
            <a:solidFill>
              <a:srgbClr val="669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BIRD OWNERS</a:t>
              </a:r>
            </a:p>
          </p:txBody>
        </p:sp>
        <p:sp>
          <p:nvSpPr>
            <p:cNvPr id="50" name="Rectangle 49">
              <a:hlinkClick r:id="rId8" action="ppaction://hlinksldjump"/>
              <a:extLst>
                <a:ext uri="{FF2B5EF4-FFF2-40B4-BE49-F238E27FC236}">
                  <a16:creationId xmlns:a16="http://schemas.microsoft.com/office/drawing/2014/main" id="{F718BF33-1CE2-4796-9E10-D183DCB44516}"/>
                </a:ext>
              </a:extLst>
            </p:cNvPr>
            <p:cNvSpPr/>
            <p:nvPr/>
          </p:nvSpPr>
          <p:spPr>
            <a:xfrm>
              <a:off x="840312" y="1123787"/>
              <a:ext cx="868346"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CAT</a:t>
              </a:r>
              <a:r>
                <a:rPr lang="en-US" sz="1200" b="1" dirty="0"/>
                <a:t> </a:t>
              </a:r>
              <a:r>
                <a:rPr lang="en-US" sz="1133" b="1" dirty="0"/>
                <a:t>OWNERS</a:t>
              </a:r>
            </a:p>
          </p:txBody>
        </p:sp>
        <p:sp>
          <p:nvSpPr>
            <p:cNvPr id="51" name="Rectangle 50">
              <a:hlinkClick r:id="rId2" action="ppaction://hlinksldjump"/>
              <a:extLst>
                <a:ext uri="{FF2B5EF4-FFF2-40B4-BE49-F238E27FC236}">
                  <a16:creationId xmlns:a16="http://schemas.microsoft.com/office/drawing/2014/main" id="{D5B507FC-4795-442D-9819-7129F24C0408}"/>
                </a:ext>
              </a:extLst>
            </p:cNvPr>
            <p:cNvSpPr/>
            <p:nvPr/>
          </p:nvSpPr>
          <p:spPr>
            <a:xfrm>
              <a:off x="3676802" y="1125453"/>
              <a:ext cx="3014264"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33" b="1" dirty="0"/>
                <a:t>  CONTACT FORM</a:t>
              </a:r>
            </a:p>
          </p:txBody>
        </p:sp>
        <p:sp>
          <p:nvSpPr>
            <p:cNvPr id="52" name="Rectangle 51">
              <a:hlinkClick r:id="rId4" action="ppaction://hlinksldjump"/>
              <a:extLst>
                <a:ext uri="{FF2B5EF4-FFF2-40B4-BE49-F238E27FC236}">
                  <a16:creationId xmlns:a16="http://schemas.microsoft.com/office/drawing/2014/main" id="{401F4948-E2BA-4220-BF14-8F76A6B6F2E0}"/>
                </a:ext>
              </a:extLst>
            </p:cNvPr>
            <p:cNvSpPr/>
            <p:nvPr/>
          </p:nvSpPr>
          <p:spPr>
            <a:xfrm>
              <a:off x="162425" y="1123788"/>
              <a:ext cx="633898" cy="333617"/>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HOME</a:t>
              </a:r>
            </a:p>
          </p:txBody>
        </p:sp>
      </p:grpSp>
      <p:sp>
        <p:nvSpPr>
          <p:cNvPr id="56" name="TextBox 55">
            <a:extLst>
              <a:ext uri="{FF2B5EF4-FFF2-40B4-BE49-F238E27FC236}">
                <a16:creationId xmlns:a16="http://schemas.microsoft.com/office/drawing/2014/main" id="{7209C23C-AE9A-47DA-A324-A7541A8B02AF}"/>
              </a:ext>
            </a:extLst>
          </p:cNvPr>
          <p:cNvSpPr txBox="1"/>
          <p:nvPr/>
        </p:nvSpPr>
        <p:spPr>
          <a:xfrm>
            <a:off x="224763" y="2676283"/>
            <a:ext cx="4063578" cy="430887"/>
          </a:xfrm>
          <a:prstGeom prst="rect">
            <a:avLst/>
          </a:prstGeom>
          <a:noFill/>
        </p:spPr>
        <p:txBody>
          <a:bodyPr wrap="square" rtlCol="0">
            <a:spAutoFit/>
          </a:bodyPr>
          <a:lstStyle/>
          <a:p>
            <a:r>
              <a:rPr lang="en-US" sz="2200" b="1" dirty="0">
                <a:solidFill>
                  <a:srgbClr val="676767"/>
                </a:solidFill>
              </a:rPr>
              <a:t>Caring for Your Bird</a:t>
            </a:r>
          </a:p>
        </p:txBody>
      </p:sp>
      <p:sp>
        <p:nvSpPr>
          <p:cNvPr id="20" name="TextBox 19">
            <a:extLst>
              <a:ext uri="{FF2B5EF4-FFF2-40B4-BE49-F238E27FC236}">
                <a16:creationId xmlns:a16="http://schemas.microsoft.com/office/drawing/2014/main" id="{28B8933C-6082-4937-971B-56DEFB26A636}"/>
              </a:ext>
            </a:extLst>
          </p:cNvPr>
          <p:cNvSpPr txBox="1"/>
          <p:nvPr/>
        </p:nvSpPr>
        <p:spPr>
          <a:xfrm>
            <a:off x="150016" y="1210387"/>
            <a:ext cx="2165188" cy="176972"/>
          </a:xfrm>
          <a:prstGeom prst="rect">
            <a:avLst/>
          </a:prstGeom>
          <a:noFill/>
        </p:spPr>
        <p:txBody>
          <a:bodyPr wrap="square" rtlCol="0">
            <a:spAutoFit/>
          </a:bodyPr>
          <a:lstStyle/>
          <a:p>
            <a:r>
              <a:rPr lang="en-US" sz="550" i="1" dirty="0">
                <a:latin typeface="Verdana" panose="020B0604030504040204" pitchFamily="34" charset="0"/>
                <a:ea typeface="Calibri" panose="020F0502020204030204" pitchFamily="34" charset="0"/>
                <a:cs typeface="Arial" panose="020B0604020202020204" pitchFamily="34" charset="0"/>
              </a:rPr>
              <a:t>“Evidence-based pet care advice for every pet lover”</a:t>
            </a:r>
            <a:endParaRPr lang="en-US" sz="550" b="1" i="1" dirty="0"/>
          </a:p>
        </p:txBody>
      </p:sp>
    </p:spTree>
    <p:extLst>
      <p:ext uri="{BB962C8B-B14F-4D97-AF65-F5344CB8AC3E}">
        <p14:creationId xmlns:p14="http://schemas.microsoft.com/office/powerpoint/2010/main" val="2807705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able 14">
            <a:extLst>
              <a:ext uri="{FF2B5EF4-FFF2-40B4-BE49-F238E27FC236}">
                <a16:creationId xmlns:a16="http://schemas.microsoft.com/office/drawing/2014/main" id="{5A7D100B-9170-4470-888A-FC63B3EAD3C8}"/>
              </a:ext>
            </a:extLst>
          </p:cNvPr>
          <p:cNvGraphicFramePr>
            <a:graphicFrameLocks noGrp="1"/>
          </p:cNvGraphicFramePr>
          <p:nvPr>
            <p:extLst>
              <p:ext uri="{D42A27DB-BD31-4B8C-83A1-F6EECF244321}">
                <p14:modId xmlns:p14="http://schemas.microsoft.com/office/powerpoint/2010/main" val="391982004"/>
              </p:ext>
            </p:extLst>
          </p:nvPr>
        </p:nvGraphicFramePr>
        <p:xfrm>
          <a:off x="2038979" y="8351449"/>
          <a:ext cx="6201684" cy="2026989"/>
        </p:xfrm>
        <a:graphic>
          <a:graphicData uri="http://schemas.openxmlformats.org/drawingml/2006/table">
            <a:tbl>
              <a:tblPr bandRow="1">
                <a:tableStyleId>{2D5ABB26-0587-4C30-8999-92F81FD0307C}</a:tableStyleId>
              </a:tblPr>
              <a:tblGrid>
                <a:gridCol w="2418740">
                  <a:extLst>
                    <a:ext uri="{9D8B030D-6E8A-4147-A177-3AD203B41FA5}">
                      <a16:colId xmlns:a16="http://schemas.microsoft.com/office/drawing/2014/main" val="2096074509"/>
                    </a:ext>
                  </a:extLst>
                </a:gridCol>
                <a:gridCol w="3782944">
                  <a:extLst>
                    <a:ext uri="{9D8B030D-6E8A-4147-A177-3AD203B41FA5}">
                      <a16:colId xmlns:a16="http://schemas.microsoft.com/office/drawing/2014/main" val="3709974189"/>
                    </a:ext>
                  </a:extLst>
                </a:gridCol>
              </a:tblGrid>
              <a:tr h="675663">
                <a:tc>
                  <a:txBody>
                    <a:bodyPr/>
                    <a:lstStyle/>
                    <a:p>
                      <a:pPr algn="r"/>
                      <a:r>
                        <a:rPr lang="en-US" sz="2400" dirty="0"/>
                        <a:t>PET’S NAME</a:t>
                      </a:r>
                    </a:p>
                  </a:txBody>
                  <a:tcPr/>
                </a:tc>
                <a:tc>
                  <a:txBody>
                    <a:bodyPr/>
                    <a:lstStyle/>
                    <a:p>
                      <a:endParaRPr lang="en-US" dirty="0"/>
                    </a:p>
                  </a:txBody>
                  <a:tcPr/>
                </a:tc>
                <a:extLst>
                  <a:ext uri="{0D108BD9-81ED-4DB2-BD59-A6C34878D82A}">
                    <a16:rowId xmlns:a16="http://schemas.microsoft.com/office/drawing/2014/main" val="2809329952"/>
                  </a:ext>
                </a:extLst>
              </a:tr>
              <a:tr h="675663">
                <a:tc>
                  <a:txBody>
                    <a:bodyPr/>
                    <a:lstStyle/>
                    <a:p>
                      <a:pPr algn="r"/>
                      <a:r>
                        <a:rPr lang="en-US" sz="2400" dirty="0"/>
                        <a:t>ANIMAL TYPE</a:t>
                      </a:r>
                    </a:p>
                  </a:txBody>
                  <a:tcPr/>
                </a:tc>
                <a:tc>
                  <a:txBody>
                    <a:bodyPr/>
                    <a:lstStyle/>
                    <a:p>
                      <a:endParaRPr lang="en-US" dirty="0"/>
                    </a:p>
                  </a:txBody>
                  <a:tcPr/>
                </a:tc>
                <a:extLst>
                  <a:ext uri="{0D108BD9-81ED-4DB2-BD59-A6C34878D82A}">
                    <a16:rowId xmlns:a16="http://schemas.microsoft.com/office/drawing/2014/main" val="1724294432"/>
                  </a:ext>
                </a:extLst>
              </a:tr>
              <a:tr h="675663">
                <a:tc>
                  <a:txBody>
                    <a:bodyPr/>
                    <a:lstStyle/>
                    <a:p>
                      <a:pPr algn="r"/>
                      <a:r>
                        <a:rPr lang="en-US" sz="2400" dirty="0"/>
                        <a:t>PET’S AGE</a:t>
                      </a:r>
                    </a:p>
                  </a:txBody>
                  <a:tcPr/>
                </a:tc>
                <a:tc>
                  <a:txBody>
                    <a:bodyPr/>
                    <a:lstStyle/>
                    <a:p>
                      <a:endParaRPr lang="en-US" dirty="0"/>
                    </a:p>
                  </a:txBody>
                  <a:tcPr/>
                </a:tc>
                <a:extLst>
                  <a:ext uri="{0D108BD9-81ED-4DB2-BD59-A6C34878D82A}">
                    <a16:rowId xmlns:a16="http://schemas.microsoft.com/office/drawing/2014/main" val="4122258981"/>
                  </a:ext>
                </a:extLst>
              </a:tr>
            </a:tbl>
          </a:graphicData>
        </a:graphic>
      </p:graphicFrame>
      <p:graphicFrame>
        <p:nvGraphicFramePr>
          <p:cNvPr id="15" name="Table 15">
            <a:extLst>
              <a:ext uri="{FF2B5EF4-FFF2-40B4-BE49-F238E27FC236}">
                <a16:creationId xmlns:a16="http://schemas.microsoft.com/office/drawing/2014/main" id="{3CF61C67-4C01-4982-AA11-99E183645C07}"/>
              </a:ext>
            </a:extLst>
          </p:cNvPr>
          <p:cNvGraphicFramePr>
            <a:graphicFrameLocks noGrp="1"/>
          </p:cNvGraphicFramePr>
          <p:nvPr>
            <p:extLst>
              <p:ext uri="{D42A27DB-BD31-4B8C-83A1-F6EECF244321}">
                <p14:modId xmlns:p14="http://schemas.microsoft.com/office/powerpoint/2010/main" val="1490250973"/>
              </p:ext>
            </p:extLst>
          </p:nvPr>
        </p:nvGraphicFramePr>
        <p:xfrm>
          <a:off x="2038979" y="3702823"/>
          <a:ext cx="6096000" cy="2721116"/>
        </p:xfrm>
        <a:graphic>
          <a:graphicData uri="http://schemas.openxmlformats.org/drawingml/2006/table">
            <a:tbl>
              <a:tblPr bandRow="1">
                <a:tableStyleId>{2D5ABB26-0587-4C30-8999-92F81FD0307C}</a:tableStyleId>
              </a:tblPr>
              <a:tblGrid>
                <a:gridCol w="2400300">
                  <a:extLst>
                    <a:ext uri="{9D8B030D-6E8A-4147-A177-3AD203B41FA5}">
                      <a16:colId xmlns:a16="http://schemas.microsoft.com/office/drawing/2014/main" val="2872206048"/>
                    </a:ext>
                  </a:extLst>
                </a:gridCol>
                <a:gridCol w="3695700">
                  <a:extLst>
                    <a:ext uri="{9D8B030D-6E8A-4147-A177-3AD203B41FA5}">
                      <a16:colId xmlns:a16="http://schemas.microsoft.com/office/drawing/2014/main" val="3876373768"/>
                    </a:ext>
                  </a:extLst>
                </a:gridCol>
              </a:tblGrid>
              <a:tr h="680279">
                <a:tc>
                  <a:txBody>
                    <a:bodyPr/>
                    <a:lstStyle/>
                    <a:p>
                      <a:pPr algn="r"/>
                      <a:r>
                        <a:rPr lang="en-US" sz="2400" dirty="0"/>
                        <a:t>YOUR NAME</a:t>
                      </a:r>
                    </a:p>
                  </a:txBody>
                  <a:tcPr/>
                </a:tc>
                <a:tc>
                  <a:txBody>
                    <a:bodyPr/>
                    <a:lstStyle/>
                    <a:p>
                      <a:endParaRPr lang="en-US" dirty="0"/>
                    </a:p>
                  </a:txBody>
                  <a:tcPr/>
                </a:tc>
                <a:extLst>
                  <a:ext uri="{0D108BD9-81ED-4DB2-BD59-A6C34878D82A}">
                    <a16:rowId xmlns:a16="http://schemas.microsoft.com/office/drawing/2014/main" val="427061834"/>
                  </a:ext>
                </a:extLst>
              </a:tr>
              <a:tr h="680279">
                <a:tc>
                  <a:txBody>
                    <a:bodyPr/>
                    <a:lstStyle/>
                    <a:p>
                      <a:pPr algn="r"/>
                      <a:r>
                        <a:rPr lang="en-US" sz="2400" dirty="0"/>
                        <a:t>PHONE NUMBER</a:t>
                      </a:r>
                    </a:p>
                  </a:txBody>
                  <a:tcPr/>
                </a:tc>
                <a:tc>
                  <a:txBody>
                    <a:bodyPr/>
                    <a:lstStyle/>
                    <a:p>
                      <a:endParaRPr lang="en-US" dirty="0"/>
                    </a:p>
                  </a:txBody>
                  <a:tcPr/>
                </a:tc>
                <a:extLst>
                  <a:ext uri="{0D108BD9-81ED-4DB2-BD59-A6C34878D82A}">
                    <a16:rowId xmlns:a16="http://schemas.microsoft.com/office/drawing/2014/main" val="4136333962"/>
                  </a:ext>
                </a:extLst>
              </a:tr>
              <a:tr h="680279">
                <a:tc>
                  <a:txBody>
                    <a:bodyPr/>
                    <a:lstStyle/>
                    <a:p>
                      <a:pPr algn="r"/>
                      <a:r>
                        <a:rPr lang="en-US" sz="2400" dirty="0"/>
                        <a:t>EMAIL ADDRESS</a:t>
                      </a:r>
                    </a:p>
                  </a:txBody>
                  <a:tcPr/>
                </a:tc>
                <a:tc>
                  <a:txBody>
                    <a:bodyPr/>
                    <a:lstStyle/>
                    <a:p>
                      <a:endParaRPr lang="en-US" dirty="0"/>
                    </a:p>
                  </a:txBody>
                  <a:tcPr/>
                </a:tc>
                <a:extLst>
                  <a:ext uri="{0D108BD9-81ED-4DB2-BD59-A6C34878D82A}">
                    <a16:rowId xmlns:a16="http://schemas.microsoft.com/office/drawing/2014/main" val="735507712"/>
                  </a:ext>
                </a:extLst>
              </a:tr>
              <a:tr h="680279">
                <a:tc>
                  <a:txBody>
                    <a:bodyPr/>
                    <a:lstStyle/>
                    <a:p>
                      <a:pPr algn="r"/>
                      <a:r>
                        <a:rPr lang="en-US" sz="2400" dirty="0"/>
                        <a:t>TIME ZONE</a:t>
                      </a:r>
                    </a:p>
                  </a:txBody>
                  <a:tcPr/>
                </a:tc>
                <a:tc>
                  <a:txBody>
                    <a:bodyPr/>
                    <a:lstStyle/>
                    <a:p>
                      <a:endParaRPr lang="en-US" dirty="0"/>
                    </a:p>
                  </a:txBody>
                  <a:tcPr/>
                </a:tc>
                <a:extLst>
                  <a:ext uri="{0D108BD9-81ED-4DB2-BD59-A6C34878D82A}">
                    <a16:rowId xmlns:a16="http://schemas.microsoft.com/office/drawing/2014/main" val="163811969"/>
                  </a:ext>
                </a:extLst>
              </a:tr>
            </a:tbl>
          </a:graphicData>
        </a:graphic>
      </p:graphicFrame>
      <p:grpSp>
        <p:nvGrpSpPr>
          <p:cNvPr id="24" name="Group 23">
            <a:extLst>
              <a:ext uri="{FF2B5EF4-FFF2-40B4-BE49-F238E27FC236}">
                <a16:creationId xmlns:a16="http://schemas.microsoft.com/office/drawing/2014/main" id="{03B46A77-31A0-4541-9D89-9C5668717320}"/>
              </a:ext>
            </a:extLst>
          </p:cNvPr>
          <p:cNvGrpSpPr/>
          <p:nvPr/>
        </p:nvGrpSpPr>
        <p:grpSpPr>
          <a:xfrm>
            <a:off x="216570" y="14181635"/>
            <a:ext cx="8741268" cy="856789"/>
            <a:chOff x="162425" y="8300329"/>
            <a:chExt cx="6555951" cy="642591"/>
          </a:xfrm>
        </p:grpSpPr>
        <p:sp>
          <p:nvSpPr>
            <p:cNvPr id="25" name="TextBox 24">
              <a:extLst>
                <a:ext uri="{FF2B5EF4-FFF2-40B4-BE49-F238E27FC236}">
                  <a16:creationId xmlns:a16="http://schemas.microsoft.com/office/drawing/2014/main" id="{C0A4D375-F983-4849-84F3-C20B83E6E169}"/>
                </a:ext>
              </a:extLst>
            </p:cNvPr>
            <p:cNvSpPr txBox="1"/>
            <p:nvPr/>
          </p:nvSpPr>
          <p:spPr>
            <a:xfrm>
              <a:off x="166254" y="8414266"/>
              <a:ext cx="2275976" cy="499944"/>
            </a:xfrm>
            <a:prstGeom prst="rect">
              <a:avLst/>
            </a:prstGeom>
            <a:noFill/>
          </p:spPr>
          <p:txBody>
            <a:bodyPr wrap="square" rtlCol="0">
              <a:spAutoFit/>
            </a:bodyPr>
            <a:lstStyle/>
            <a:p>
              <a:pPr>
                <a:tabLst>
                  <a:tab pos="3962570" algn="ctr"/>
                  <a:tab pos="7925141" algn="r"/>
                </a:tabLst>
              </a:pPr>
              <a:r>
                <a:rPr lang="en-US" sz="933" dirty="0">
                  <a:latin typeface="Calibri" panose="020F0502020204030204" pitchFamily="34" charset="0"/>
                  <a:ea typeface="Calibri" panose="020F0502020204030204" pitchFamily="34" charset="0"/>
                  <a:cs typeface="Times New Roman" panose="02020603050405020304" pitchFamily="18" charset="0"/>
                </a:rPr>
                <a:t>Paradigm Pet Professionals has 12 years’ experience working with pet owners and has been recognized for outstand support. Our certified pet health and nutrition consultants would love to work with you.</a:t>
              </a:r>
            </a:p>
          </p:txBody>
        </p:sp>
        <p:sp>
          <p:nvSpPr>
            <p:cNvPr id="26" name="TextBox 25">
              <a:extLst>
                <a:ext uri="{FF2B5EF4-FFF2-40B4-BE49-F238E27FC236}">
                  <a16:creationId xmlns:a16="http://schemas.microsoft.com/office/drawing/2014/main" id="{997710D8-44B8-4728-A522-862DE7CF33AD}"/>
                </a:ext>
              </a:extLst>
            </p:cNvPr>
            <p:cNvSpPr txBox="1"/>
            <p:nvPr/>
          </p:nvSpPr>
          <p:spPr>
            <a:xfrm>
              <a:off x="4679314" y="8414266"/>
              <a:ext cx="2039062" cy="528654"/>
            </a:xfrm>
            <a:prstGeom prst="rect">
              <a:avLst/>
            </a:prstGeom>
            <a:noFill/>
          </p:spPr>
          <p:txBody>
            <a:bodyPr wrap="square" rtlCol="0">
              <a:spAutoFit/>
            </a:bodyPr>
            <a:lstStyle/>
            <a:p>
              <a:pPr algn="r">
                <a:lnSpc>
                  <a:spcPct val="107000"/>
                </a:lnSpc>
              </a:pPr>
              <a:r>
                <a:rPr lang="en-US" sz="933" dirty="0">
                  <a:latin typeface="Calibri" panose="020F0502020204030204" pitchFamily="34" charset="0"/>
                  <a:ea typeface="Calibri" panose="020F0502020204030204" pitchFamily="34" charset="0"/>
                  <a:cs typeface="Calibri" panose="020F0502020204030204" pitchFamily="34" charset="0"/>
                </a:rPr>
                <a:t>©</a:t>
              </a:r>
              <a:r>
                <a:rPr lang="en-US" sz="933" dirty="0">
                  <a:latin typeface="Calibri" panose="020F0502020204030204" pitchFamily="34" charset="0"/>
                  <a:ea typeface="Calibri" panose="020F0502020204030204" pitchFamily="34" charset="0"/>
                  <a:cs typeface="Times New Roman" panose="02020603050405020304" pitchFamily="18" charset="0"/>
                </a:rPr>
                <a:t> 2022 Paradigm Pet Professionals</a:t>
              </a:r>
            </a:p>
            <a:p>
              <a:pPr algn="r">
                <a:lnSpc>
                  <a:spcPct val="107000"/>
                </a:lnSpc>
                <a:spcAft>
                  <a:spcPts val="1067"/>
                </a:spcAft>
              </a:pPr>
              <a:r>
                <a:rPr lang="en-US" sz="933" u="sng" dirty="0">
                  <a:latin typeface="Calibri" panose="020F0502020204030204" pitchFamily="34" charset="0"/>
                  <a:ea typeface="Calibri" panose="020F0502020204030204" pitchFamily="34" charset="0"/>
                  <a:cs typeface="Times New Roman" panose="02020603050405020304" pitchFamily="18" charset="0"/>
                  <a:hlinkClick r:id="rId11" action="ppaction://hlinksldjump"/>
                </a:rPr>
                <a:t>Request a Consultation</a:t>
              </a:r>
              <a:endParaRPr lang="en-US" sz="933" dirty="0">
                <a:latin typeface="Calibri" panose="020F0502020204030204" pitchFamily="34" charset="0"/>
                <a:ea typeface="Calibri" panose="020F0502020204030204" pitchFamily="34" charset="0"/>
                <a:cs typeface="Times New Roman" panose="02020603050405020304" pitchFamily="18" charset="0"/>
              </a:endParaRPr>
            </a:p>
            <a:p>
              <a:pPr>
                <a:tabLst>
                  <a:tab pos="3962570" algn="ctr"/>
                  <a:tab pos="7925141" algn="r"/>
                </a:tabLst>
              </a:pPr>
              <a:endParaRPr lang="en-US" sz="1067" dirty="0">
                <a:latin typeface="Calibri" panose="020F0502020204030204" pitchFamily="34" charset="0"/>
                <a:ea typeface="Calibri" panose="020F0502020204030204" pitchFamily="34" charset="0"/>
                <a:cs typeface="Times New Roman" panose="02020603050405020304" pitchFamily="18" charset="0"/>
              </a:endParaRPr>
            </a:p>
          </p:txBody>
        </p:sp>
        <p:cxnSp>
          <p:nvCxnSpPr>
            <p:cNvPr id="27" name="Straight Connector 26">
              <a:extLst>
                <a:ext uri="{FF2B5EF4-FFF2-40B4-BE49-F238E27FC236}">
                  <a16:creationId xmlns:a16="http://schemas.microsoft.com/office/drawing/2014/main" id="{310D3873-BB57-4816-AB1A-D1077CBE0A82}"/>
                </a:ext>
              </a:extLst>
            </p:cNvPr>
            <p:cNvCxnSpPr>
              <a:cxnSpLocks/>
            </p:cNvCxnSpPr>
            <p:nvPr/>
          </p:nvCxnSpPr>
          <p:spPr>
            <a:xfrm>
              <a:off x="162425" y="8300329"/>
              <a:ext cx="6555951" cy="0"/>
            </a:xfrm>
            <a:prstGeom prst="line">
              <a:avLst/>
            </a:prstGeom>
            <a:ln>
              <a:solidFill>
                <a:srgbClr val="BDBDBD"/>
              </a:solidFill>
            </a:ln>
          </p:spPr>
          <p:style>
            <a:lnRef idx="2">
              <a:schemeClr val="dk1"/>
            </a:lnRef>
            <a:fillRef idx="0">
              <a:schemeClr val="dk1"/>
            </a:fillRef>
            <a:effectRef idx="1">
              <a:schemeClr val="dk1"/>
            </a:effectRef>
            <a:fontRef idx="minor">
              <a:schemeClr val="tx1"/>
            </a:fontRef>
          </p:style>
        </p:cxnSp>
      </p:grpSp>
      <p:grpSp>
        <p:nvGrpSpPr>
          <p:cNvPr id="32" name="Group 31">
            <a:extLst>
              <a:ext uri="{FF2B5EF4-FFF2-40B4-BE49-F238E27FC236}">
                <a16:creationId xmlns:a16="http://schemas.microsoft.com/office/drawing/2014/main" id="{B32623A6-A074-4906-8A9E-1DB1C3987DD6}"/>
              </a:ext>
            </a:extLst>
          </p:cNvPr>
          <p:cNvGrpSpPr/>
          <p:nvPr/>
        </p:nvGrpSpPr>
        <p:grpSpPr>
          <a:xfrm>
            <a:off x="194908" y="360852"/>
            <a:ext cx="8704855" cy="1703932"/>
            <a:chOff x="162425" y="181122"/>
            <a:chExt cx="6528641" cy="1277949"/>
          </a:xfrm>
        </p:grpSpPr>
        <p:pic>
          <p:nvPicPr>
            <p:cNvPr id="33" name="Picture 32" descr="Large capital &quot;P&quot; in dark blue with two shadow layers of the &quot;P&quot; in light blue and gray. The words &quot;Paradigm Pet Professionals&quot; stacked on the right side of the Large capital &quot;P.&quot;&#10;&#10;">
              <a:hlinkClick r:id="rId12" action="ppaction://hlinksldjump"/>
              <a:extLst>
                <a:ext uri="{FF2B5EF4-FFF2-40B4-BE49-F238E27FC236}">
                  <a16:creationId xmlns:a16="http://schemas.microsoft.com/office/drawing/2014/main" id="{145662B3-ED2A-4F28-9B25-1D8BF23A2E5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62425" y="181122"/>
              <a:ext cx="1446384" cy="637151"/>
            </a:xfrm>
            <a:prstGeom prst="rect">
              <a:avLst/>
            </a:prstGeom>
          </p:spPr>
        </p:pic>
        <p:grpSp>
          <p:nvGrpSpPr>
            <p:cNvPr id="34" name="Group 33">
              <a:extLst>
                <a:ext uri="{FF2B5EF4-FFF2-40B4-BE49-F238E27FC236}">
                  <a16:creationId xmlns:a16="http://schemas.microsoft.com/office/drawing/2014/main" id="{5F617CCB-EA20-4052-B092-96E0E9E1343E}"/>
                </a:ext>
              </a:extLst>
            </p:cNvPr>
            <p:cNvGrpSpPr/>
            <p:nvPr/>
          </p:nvGrpSpPr>
          <p:grpSpPr>
            <a:xfrm>
              <a:off x="5360276" y="227232"/>
              <a:ext cx="1330790" cy="456825"/>
              <a:chOff x="5310553" y="252623"/>
              <a:chExt cx="1380513" cy="529893"/>
            </a:xfrm>
          </p:grpSpPr>
          <p:sp>
            <p:nvSpPr>
              <p:cNvPr id="40" name="Rectangle 39">
                <a:extLst>
                  <a:ext uri="{FF2B5EF4-FFF2-40B4-BE49-F238E27FC236}">
                    <a16:creationId xmlns:a16="http://schemas.microsoft.com/office/drawing/2014/main" id="{7A622604-2DAD-4DE9-B942-083A0C6B74CF}"/>
                  </a:ext>
                </a:extLst>
              </p:cNvPr>
              <p:cNvSpPr/>
              <p:nvPr/>
            </p:nvSpPr>
            <p:spPr>
              <a:xfrm>
                <a:off x="5310553" y="568154"/>
                <a:ext cx="936382" cy="214362"/>
              </a:xfrm>
              <a:prstGeom prst="rect">
                <a:avLst/>
              </a:prstGeom>
              <a:solidFill>
                <a:sysClr val="window" lastClr="FFFFFF"/>
              </a:solidFill>
              <a:ln w="12700" cap="flat" cmpd="sng" algn="ctr">
                <a:solidFill>
                  <a:srgbClr val="BDBDBD"/>
                </a:solidFill>
                <a:prstDash val="solid"/>
                <a:miter lim="800000"/>
              </a:ln>
              <a:effectLst/>
            </p:spPr>
            <p:txBody>
              <a:bodyPr rot="0" spcFirstLastPara="0" vert="horz" wrap="square" lIns="121920" tIns="60960" rIns="121920" bIns="60960" numCol="1" spcCol="0" rtlCol="0" fromWordArt="0" anchor="ctr" anchorCtr="0" forceAA="0" compatLnSpc="1">
                <a:prstTxWarp prst="textNoShape">
                  <a:avLst/>
                </a:prstTxWarp>
                <a:noAutofit/>
              </a:bodyPr>
              <a:lstStyle/>
              <a:p>
                <a:pPr algn="ctr">
                  <a:lnSpc>
                    <a:spcPct val="107000"/>
                  </a:lnSpc>
                  <a:spcAft>
                    <a:spcPts val="1067"/>
                  </a:spcAft>
                </a:pPr>
                <a:r>
                  <a:rPr lang="en-US" sz="933" dirty="0">
                    <a:solidFill>
                      <a:srgbClr val="BDBDBD"/>
                    </a:solidFill>
                    <a:latin typeface="Calibri" panose="020F0502020204030204" pitchFamily="34" charset="0"/>
                    <a:ea typeface="Calibri" panose="020F0502020204030204" pitchFamily="34" charset="0"/>
                    <a:cs typeface="Times New Roman" panose="02020603050405020304" pitchFamily="18" charset="0"/>
                  </a:rPr>
                  <a:t>search this site</a:t>
                </a:r>
              </a:p>
            </p:txBody>
          </p:sp>
          <p:sp>
            <p:nvSpPr>
              <p:cNvPr id="41" name="Rectangle 40">
                <a:extLst>
                  <a:ext uri="{FF2B5EF4-FFF2-40B4-BE49-F238E27FC236}">
                    <a16:creationId xmlns:a16="http://schemas.microsoft.com/office/drawing/2014/main" id="{6AD106F5-EA1A-43C0-8265-CD8CD22A4D03}"/>
                  </a:ext>
                </a:extLst>
              </p:cNvPr>
              <p:cNvSpPr/>
              <p:nvPr/>
            </p:nvSpPr>
            <p:spPr>
              <a:xfrm>
                <a:off x="6277707" y="568153"/>
                <a:ext cx="413359" cy="214363"/>
              </a:xfrm>
              <a:prstGeom prst="rect">
                <a:avLst/>
              </a:prstGeom>
              <a:solidFill>
                <a:srgbClr val="676767"/>
              </a:solidFill>
              <a:ln>
                <a:solidFill>
                  <a:schemeClr val="bg1">
                    <a:lumMod val="50000"/>
                  </a:schemeClr>
                </a:solid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625">
                  <a:lnSpc>
                    <a:spcPct val="107000"/>
                  </a:lnSpc>
                  <a:spcAft>
                    <a:spcPts val="1067"/>
                  </a:spcAft>
                  <a:defRPr/>
                </a:pPr>
                <a:r>
                  <a:rPr lang="en-US" sz="933" b="1" dirty="0">
                    <a:solidFill>
                      <a:schemeClr val="bg1"/>
                    </a:solidFill>
                    <a:latin typeface="Calibri" panose="020F0502020204030204" pitchFamily="34" charset="0"/>
                    <a:ea typeface="Calibri" panose="020F0502020204030204" pitchFamily="34" charset="0"/>
                    <a:cs typeface="Times New Roman" panose="02020603050405020304" pitchFamily="18" charset="0"/>
                  </a:rPr>
                  <a:t>Fetch</a:t>
                </a:r>
              </a:p>
            </p:txBody>
          </p:sp>
          <p:sp>
            <p:nvSpPr>
              <p:cNvPr id="42" name="Rectangle 41">
                <a:hlinkClick r:id="rId11" action="ppaction://hlinksldjump"/>
                <a:extLst>
                  <a:ext uri="{FF2B5EF4-FFF2-40B4-BE49-F238E27FC236}">
                    <a16:creationId xmlns:a16="http://schemas.microsoft.com/office/drawing/2014/main" id="{53365F1D-06A0-4A1F-9AE4-A4B1C6D1FFC9}"/>
                  </a:ext>
                </a:extLst>
              </p:cNvPr>
              <p:cNvSpPr/>
              <p:nvPr/>
            </p:nvSpPr>
            <p:spPr>
              <a:xfrm>
                <a:off x="5310553" y="252623"/>
                <a:ext cx="1380513" cy="214363"/>
              </a:xfrm>
              <a:prstGeom prst="rect">
                <a:avLst/>
              </a:prstGeom>
              <a:solidFill>
                <a:srgbClr val="6699CC"/>
              </a:solidFill>
              <a:ln>
                <a:solidFill>
                  <a:srgbClr val="BDBDBD"/>
                </a:solidFill>
              </a:ln>
              <a:effectLst>
                <a:glow rad="63500">
                  <a:schemeClr val="accent3">
                    <a:satMod val="175000"/>
                    <a:alpha val="40000"/>
                  </a:schemeClr>
                </a:glow>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bg1"/>
                    </a:solidFill>
                  </a:rPr>
                  <a:t>REQUEST A CONSULTATION</a:t>
                </a:r>
              </a:p>
            </p:txBody>
          </p:sp>
        </p:grpSp>
        <p:sp>
          <p:nvSpPr>
            <p:cNvPr id="35" name="Rectangle 34">
              <a:hlinkClick r:id="rId14" action="ppaction://hlinksldjump"/>
              <a:extLst>
                <a:ext uri="{FF2B5EF4-FFF2-40B4-BE49-F238E27FC236}">
                  <a16:creationId xmlns:a16="http://schemas.microsoft.com/office/drawing/2014/main" id="{383C600B-B496-43E5-9A9C-1218206F7D92}"/>
                </a:ext>
              </a:extLst>
            </p:cNvPr>
            <p:cNvSpPr/>
            <p:nvPr/>
          </p:nvSpPr>
          <p:spPr>
            <a:xfrm>
              <a:off x="1752647" y="1123787"/>
              <a:ext cx="919028"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DOG OWNERS</a:t>
              </a:r>
            </a:p>
          </p:txBody>
        </p:sp>
        <p:sp>
          <p:nvSpPr>
            <p:cNvPr id="36" name="Rectangle 35">
              <a:hlinkClick r:id="rId15" action="ppaction://hlinksldjump"/>
              <a:extLst>
                <a:ext uri="{FF2B5EF4-FFF2-40B4-BE49-F238E27FC236}">
                  <a16:creationId xmlns:a16="http://schemas.microsoft.com/office/drawing/2014/main" id="{C0B1AB30-BEE0-4312-B27D-FFE09FD9AC15}"/>
                </a:ext>
              </a:extLst>
            </p:cNvPr>
            <p:cNvSpPr/>
            <p:nvPr/>
          </p:nvSpPr>
          <p:spPr>
            <a:xfrm>
              <a:off x="2715664" y="1123787"/>
              <a:ext cx="917149"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BIRD OWNERS</a:t>
              </a:r>
            </a:p>
          </p:txBody>
        </p:sp>
        <p:sp>
          <p:nvSpPr>
            <p:cNvPr id="37" name="Rectangle 36">
              <a:hlinkClick r:id="rId16" action="ppaction://hlinksldjump"/>
              <a:extLst>
                <a:ext uri="{FF2B5EF4-FFF2-40B4-BE49-F238E27FC236}">
                  <a16:creationId xmlns:a16="http://schemas.microsoft.com/office/drawing/2014/main" id="{FEE82FD1-C567-4C5C-8A36-68152E8890FA}"/>
                </a:ext>
              </a:extLst>
            </p:cNvPr>
            <p:cNvSpPr/>
            <p:nvPr/>
          </p:nvSpPr>
          <p:spPr>
            <a:xfrm>
              <a:off x="840312" y="1123787"/>
              <a:ext cx="868346" cy="333618"/>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CAT</a:t>
              </a:r>
              <a:r>
                <a:rPr lang="en-US" sz="1200" b="1" dirty="0"/>
                <a:t> </a:t>
              </a:r>
              <a:r>
                <a:rPr lang="en-US" sz="1133" b="1" dirty="0"/>
                <a:t>OWNERS</a:t>
              </a:r>
            </a:p>
          </p:txBody>
        </p:sp>
        <p:sp>
          <p:nvSpPr>
            <p:cNvPr id="38" name="Rectangle 37">
              <a:hlinkClick r:id="rId11" action="ppaction://hlinksldjump"/>
              <a:extLst>
                <a:ext uri="{FF2B5EF4-FFF2-40B4-BE49-F238E27FC236}">
                  <a16:creationId xmlns:a16="http://schemas.microsoft.com/office/drawing/2014/main" id="{572AFA01-273B-4E2E-9354-5EB7826DE80F}"/>
                </a:ext>
              </a:extLst>
            </p:cNvPr>
            <p:cNvSpPr/>
            <p:nvPr/>
          </p:nvSpPr>
          <p:spPr>
            <a:xfrm>
              <a:off x="3676802" y="1125453"/>
              <a:ext cx="3014264" cy="333618"/>
            </a:xfrm>
            <a:prstGeom prst="rect">
              <a:avLst/>
            </a:prstGeom>
            <a:solidFill>
              <a:srgbClr val="669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33" b="1" dirty="0"/>
                <a:t>  CONTACT FORM</a:t>
              </a:r>
            </a:p>
          </p:txBody>
        </p:sp>
        <p:sp>
          <p:nvSpPr>
            <p:cNvPr id="39" name="Rectangle 38">
              <a:hlinkClick r:id="rId12" action="ppaction://hlinksldjump"/>
              <a:extLst>
                <a:ext uri="{FF2B5EF4-FFF2-40B4-BE49-F238E27FC236}">
                  <a16:creationId xmlns:a16="http://schemas.microsoft.com/office/drawing/2014/main" id="{85728565-5884-4900-8F89-AE116BD2F7C9}"/>
                </a:ext>
              </a:extLst>
            </p:cNvPr>
            <p:cNvSpPr/>
            <p:nvPr/>
          </p:nvSpPr>
          <p:spPr>
            <a:xfrm>
              <a:off x="162425" y="1123788"/>
              <a:ext cx="633898" cy="333617"/>
            </a:xfrm>
            <a:prstGeom prst="rect">
              <a:avLst/>
            </a:prstGeom>
            <a:solidFill>
              <a:srgbClr val="003B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33" b="1" dirty="0"/>
                <a:t>HOME</a:t>
              </a:r>
            </a:p>
          </p:txBody>
        </p:sp>
      </p:grpSp>
      <p:sp>
        <p:nvSpPr>
          <p:cNvPr id="11" name="Rectangle: Rounded Corners 10">
            <a:extLst>
              <a:ext uri="{FF2B5EF4-FFF2-40B4-BE49-F238E27FC236}">
                <a16:creationId xmlns:a16="http://schemas.microsoft.com/office/drawing/2014/main" id="{6EC07F05-776C-4BC5-BAEB-4C4308650652}"/>
              </a:ext>
            </a:extLst>
          </p:cNvPr>
          <p:cNvSpPr/>
          <p:nvPr/>
        </p:nvSpPr>
        <p:spPr>
          <a:xfrm>
            <a:off x="1599369" y="3290387"/>
            <a:ext cx="6114637" cy="3839007"/>
          </a:xfrm>
          <a:prstGeom prst="roundRect">
            <a:avLst/>
          </a:prstGeom>
          <a:noFill/>
          <a:ln w="38100">
            <a:solidFill>
              <a:srgbClr val="003B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E85B87B1-44FF-40D9-93A7-9308C5BEC663}"/>
              </a:ext>
            </a:extLst>
          </p:cNvPr>
          <p:cNvSpPr txBox="1"/>
          <p:nvPr/>
        </p:nvSpPr>
        <p:spPr>
          <a:xfrm>
            <a:off x="150016" y="1210387"/>
            <a:ext cx="2165188" cy="176972"/>
          </a:xfrm>
          <a:prstGeom prst="rect">
            <a:avLst/>
          </a:prstGeom>
          <a:noFill/>
        </p:spPr>
        <p:txBody>
          <a:bodyPr wrap="square" rtlCol="0">
            <a:spAutoFit/>
          </a:bodyPr>
          <a:lstStyle/>
          <a:p>
            <a:r>
              <a:rPr lang="en-US" sz="550" i="1" dirty="0">
                <a:latin typeface="Verdana" panose="020B0604030504040204" pitchFamily="34" charset="0"/>
                <a:ea typeface="Calibri" panose="020F0502020204030204" pitchFamily="34" charset="0"/>
                <a:cs typeface="Arial" panose="020B0604020202020204" pitchFamily="34" charset="0"/>
              </a:rPr>
              <a:t>“Evidence-based pet care advice for every pet lover”</a:t>
            </a:r>
            <a:endParaRPr lang="en-US" sz="550" b="1" i="1" dirty="0"/>
          </a:p>
        </p:txBody>
      </p:sp>
      <p:sp>
        <p:nvSpPr>
          <p:cNvPr id="12" name="TextBox 11">
            <a:extLst>
              <a:ext uri="{FF2B5EF4-FFF2-40B4-BE49-F238E27FC236}">
                <a16:creationId xmlns:a16="http://schemas.microsoft.com/office/drawing/2014/main" id="{3DF52F6E-4DDC-420E-BE66-DE50D08CB2AF}"/>
              </a:ext>
            </a:extLst>
          </p:cNvPr>
          <p:cNvSpPr txBox="1"/>
          <p:nvPr/>
        </p:nvSpPr>
        <p:spPr>
          <a:xfrm>
            <a:off x="2315204" y="3013786"/>
            <a:ext cx="2771775" cy="538609"/>
          </a:xfrm>
          <a:prstGeom prst="rect">
            <a:avLst/>
          </a:prstGeom>
          <a:solidFill>
            <a:srgbClr val="FFFFFF"/>
          </a:solidFill>
        </p:spPr>
        <p:txBody>
          <a:bodyPr wrap="square" rtlCol="0">
            <a:spAutoFit/>
          </a:bodyPr>
          <a:lstStyle/>
          <a:p>
            <a:pPr algn="ctr"/>
            <a:r>
              <a:rPr lang="en-US" sz="2800" dirty="0"/>
              <a:t>Your Information</a:t>
            </a:r>
          </a:p>
        </p:txBody>
      </p:sp>
      <p:sp>
        <p:nvSpPr>
          <p:cNvPr id="16" name="TextBox 15">
            <a:extLst>
              <a:ext uri="{FF2B5EF4-FFF2-40B4-BE49-F238E27FC236}">
                <a16:creationId xmlns:a16="http://schemas.microsoft.com/office/drawing/2014/main" id="{D147458B-5F78-4415-962B-DBE9173772D6}"/>
              </a:ext>
            </a:extLst>
          </p:cNvPr>
          <p:cNvSpPr txBox="1"/>
          <p:nvPr/>
        </p:nvSpPr>
        <p:spPr>
          <a:xfrm>
            <a:off x="6553200" y="2322855"/>
            <a:ext cx="45719" cy="369332"/>
          </a:xfrm>
          <a:prstGeom prst="rect">
            <a:avLst/>
          </a:prstGeom>
          <a:noFill/>
        </p:spPr>
        <p:txBody>
          <a:bodyPr wrap="square" rtlCol="0">
            <a:spAutoFit/>
          </a:bodyPr>
          <a:lstStyle/>
          <a:p>
            <a:endParaRPr lang="en-US" dirty="0"/>
          </a:p>
        </p:txBody>
      </p:sp>
      <p:sp>
        <p:nvSpPr>
          <p:cNvPr id="58" name="Rectangle: Rounded Corners 57">
            <a:extLst>
              <a:ext uri="{FF2B5EF4-FFF2-40B4-BE49-F238E27FC236}">
                <a16:creationId xmlns:a16="http://schemas.microsoft.com/office/drawing/2014/main" id="{EE44E6D9-0BA9-4917-B33E-611B8867A2CA}"/>
              </a:ext>
            </a:extLst>
          </p:cNvPr>
          <p:cNvSpPr/>
          <p:nvPr/>
        </p:nvSpPr>
        <p:spPr>
          <a:xfrm>
            <a:off x="1612509" y="7981571"/>
            <a:ext cx="6114637" cy="2820541"/>
          </a:xfrm>
          <a:prstGeom prst="roundRect">
            <a:avLst/>
          </a:prstGeom>
          <a:noFill/>
          <a:ln w="38100">
            <a:solidFill>
              <a:srgbClr val="003B6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491B697B-9834-42B4-8DFE-FBB35CC5465F}"/>
              </a:ext>
            </a:extLst>
          </p:cNvPr>
          <p:cNvSpPr txBox="1"/>
          <p:nvPr/>
        </p:nvSpPr>
        <p:spPr>
          <a:xfrm>
            <a:off x="2315204" y="7717740"/>
            <a:ext cx="2771775" cy="523220"/>
          </a:xfrm>
          <a:prstGeom prst="rect">
            <a:avLst/>
          </a:prstGeom>
          <a:solidFill>
            <a:srgbClr val="FFFFFF"/>
          </a:solidFill>
        </p:spPr>
        <p:txBody>
          <a:bodyPr wrap="square" rtlCol="0">
            <a:spAutoFit/>
          </a:bodyPr>
          <a:lstStyle/>
          <a:p>
            <a:pPr algn="ctr"/>
            <a:r>
              <a:rPr lang="en-US" sz="2800" dirty="0"/>
              <a:t>Pet’s Information</a:t>
            </a:r>
          </a:p>
        </p:txBody>
      </p:sp>
      <p:sp>
        <p:nvSpPr>
          <p:cNvPr id="71" name="Rectangle 70">
            <a:extLst>
              <a:ext uri="{FF2B5EF4-FFF2-40B4-BE49-F238E27FC236}">
                <a16:creationId xmlns:a16="http://schemas.microsoft.com/office/drawing/2014/main" id="{EAA4A3CE-B168-40CE-8E28-9FDC7378D148}"/>
              </a:ext>
            </a:extLst>
          </p:cNvPr>
          <p:cNvSpPr/>
          <p:nvPr/>
        </p:nvSpPr>
        <p:spPr>
          <a:xfrm>
            <a:off x="3256310" y="11379200"/>
            <a:ext cx="2982779" cy="664941"/>
          </a:xfrm>
          <a:prstGeom prst="rect">
            <a:avLst/>
          </a:prstGeom>
          <a:solidFill>
            <a:srgbClr val="6699CC"/>
          </a:solidFill>
          <a:ln>
            <a:solidFill>
              <a:srgbClr val="6699CC"/>
            </a:solidFill>
          </a:ln>
          <a:effectLst>
            <a:glow rad="63500">
              <a:schemeClr val="accent3">
                <a:satMod val="175000"/>
                <a:alpha val="40000"/>
              </a:schemeClr>
            </a:glo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SUBMIT YOUR REQUEST</a:t>
            </a:r>
          </a:p>
        </p:txBody>
      </p:sp>
      <p:sp>
        <p:nvSpPr>
          <p:cNvPr id="72" name="TextBox 71">
            <a:extLst>
              <a:ext uri="{FF2B5EF4-FFF2-40B4-BE49-F238E27FC236}">
                <a16:creationId xmlns:a16="http://schemas.microsoft.com/office/drawing/2014/main" id="{0D0306DC-7C03-48BF-8EFC-9115F4D67578}"/>
              </a:ext>
            </a:extLst>
          </p:cNvPr>
          <p:cNvSpPr txBox="1"/>
          <p:nvPr/>
        </p:nvSpPr>
        <p:spPr>
          <a:xfrm>
            <a:off x="224763" y="2459082"/>
            <a:ext cx="4063578" cy="523220"/>
          </a:xfrm>
          <a:prstGeom prst="rect">
            <a:avLst/>
          </a:prstGeom>
          <a:noFill/>
        </p:spPr>
        <p:txBody>
          <a:bodyPr wrap="square" rtlCol="0">
            <a:spAutoFit/>
          </a:bodyPr>
          <a:lstStyle/>
          <a:p>
            <a:r>
              <a:rPr lang="en-US" sz="2800" b="1" dirty="0">
                <a:solidFill>
                  <a:srgbClr val="676767"/>
                </a:solidFill>
              </a:rPr>
              <a:t>Contact Form</a:t>
            </a:r>
          </a:p>
        </p:txBody>
      </p:sp>
    </p:spTree>
    <p:controls>
      <mc:AlternateContent xmlns:mc="http://schemas.openxmlformats.org/markup-compatibility/2006">
        <mc:Choice xmlns:v="urn:schemas-microsoft-com:vml" Requires="v">
          <p:control spid="6281" name="TextBox1" r:id="rId2" imgW="2773800" imgH="449640"/>
        </mc:Choice>
        <mc:Fallback>
          <p:control name="TextBox1" r:id="rId2" imgW="2773800" imgH="449640">
            <p:pic>
              <p:nvPicPr>
                <p:cNvPr id="23" name="TextBox1">
                  <a:extLst>
                    <a:ext uri="{FF2B5EF4-FFF2-40B4-BE49-F238E27FC236}">
                      <a16:creationId xmlns:a16="http://schemas.microsoft.com/office/drawing/2014/main" id="{85D778C2-8DE5-4D65-AE49-040C0CCC4473}"/>
                    </a:ext>
                  </a:extLst>
                </p:cNvPr>
                <p:cNvPicPr>
                  <a:picLocks/>
                </p:cNvPicPr>
                <p:nvPr/>
              </p:nvPicPr>
              <p:blipFill>
                <a:blip r:embed="rId17"/>
                <a:stretch>
                  <a:fillRect/>
                </a:stretch>
              </p:blipFill>
              <p:spPr>
                <a:xfrm>
                  <a:off x="4552950" y="3702049"/>
                  <a:ext cx="2771775" cy="448546"/>
                </a:xfrm>
                <a:prstGeom prst="rect">
                  <a:avLst/>
                </a:prstGeom>
              </p:spPr>
            </p:pic>
          </p:control>
        </mc:Fallback>
      </mc:AlternateContent>
      <mc:AlternateContent xmlns:mc="http://schemas.openxmlformats.org/markup-compatibility/2006">
        <mc:Choice xmlns:v="urn:schemas-microsoft-com:vml" Requires="v">
          <p:control spid="6282" name="TextBox2" r:id="rId3" imgW="2773800" imgH="449640"/>
        </mc:Choice>
        <mc:Fallback>
          <p:control name="TextBox2" r:id="rId3" imgW="2773800" imgH="449640">
            <p:pic>
              <p:nvPicPr>
                <p:cNvPr id="59" name="TextBox2">
                  <a:extLst>
                    <a:ext uri="{FF2B5EF4-FFF2-40B4-BE49-F238E27FC236}">
                      <a16:creationId xmlns:a16="http://schemas.microsoft.com/office/drawing/2014/main" id="{5F3AFFCE-A8DE-4D19-9FC4-755F49BFBC03}"/>
                    </a:ext>
                  </a:extLst>
                </p:cNvPr>
                <p:cNvPicPr>
                  <a:picLocks/>
                </p:cNvPicPr>
                <p:nvPr/>
              </p:nvPicPr>
              <p:blipFill>
                <a:blip r:embed="rId17"/>
                <a:stretch>
                  <a:fillRect/>
                </a:stretch>
              </p:blipFill>
              <p:spPr>
                <a:xfrm>
                  <a:off x="4552950" y="4378587"/>
                  <a:ext cx="2771775" cy="448546"/>
                </a:xfrm>
                <a:prstGeom prst="rect">
                  <a:avLst/>
                </a:prstGeom>
              </p:spPr>
            </p:pic>
          </p:control>
        </mc:Fallback>
      </mc:AlternateContent>
      <mc:AlternateContent xmlns:mc="http://schemas.openxmlformats.org/markup-compatibility/2006">
        <mc:Choice xmlns:v="urn:schemas-microsoft-com:vml" Requires="v">
          <p:control spid="6283" name="TextBox3" r:id="rId4" imgW="2773800" imgH="449640"/>
        </mc:Choice>
        <mc:Fallback>
          <p:control name="TextBox3" r:id="rId4" imgW="2773800" imgH="449640">
            <p:pic>
              <p:nvPicPr>
                <p:cNvPr id="60" name="TextBox3">
                  <a:extLst>
                    <a:ext uri="{FF2B5EF4-FFF2-40B4-BE49-F238E27FC236}">
                      <a16:creationId xmlns:a16="http://schemas.microsoft.com/office/drawing/2014/main" id="{78BADB62-8099-4928-B69A-326BDFA3FAF7}"/>
                    </a:ext>
                  </a:extLst>
                </p:cNvPr>
                <p:cNvPicPr>
                  <a:picLocks/>
                </p:cNvPicPr>
                <p:nvPr/>
              </p:nvPicPr>
              <p:blipFill>
                <a:blip r:embed="rId17"/>
                <a:stretch>
                  <a:fillRect/>
                </a:stretch>
              </p:blipFill>
              <p:spPr>
                <a:xfrm>
                  <a:off x="4552949" y="5051283"/>
                  <a:ext cx="2771775" cy="448546"/>
                </a:xfrm>
                <a:prstGeom prst="rect">
                  <a:avLst/>
                </a:prstGeom>
              </p:spPr>
            </p:pic>
          </p:control>
        </mc:Fallback>
      </mc:AlternateContent>
      <mc:AlternateContent xmlns:mc="http://schemas.openxmlformats.org/markup-compatibility/2006">
        <mc:Choice xmlns:v="urn:schemas-microsoft-com:vml" Requires="v">
          <p:control spid="6284" name="TextBox4" r:id="rId5" imgW="2773800" imgH="449640"/>
        </mc:Choice>
        <mc:Fallback>
          <p:control name="TextBox4" r:id="rId5" imgW="2773800" imgH="449640">
            <p:pic>
              <p:nvPicPr>
                <p:cNvPr id="62" name="TextBox4">
                  <a:extLst>
                    <a:ext uri="{FF2B5EF4-FFF2-40B4-BE49-F238E27FC236}">
                      <a16:creationId xmlns:a16="http://schemas.microsoft.com/office/drawing/2014/main" id="{66BB5AFD-3363-4CC3-ADA3-ADC7590E2B6B}"/>
                    </a:ext>
                  </a:extLst>
                </p:cNvPr>
                <p:cNvPicPr>
                  <a:picLocks/>
                </p:cNvPicPr>
                <p:nvPr/>
              </p:nvPicPr>
              <p:blipFill>
                <a:blip r:embed="rId17"/>
                <a:stretch>
                  <a:fillRect/>
                </a:stretch>
              </p:blipFill>
              <p:spPr>
                <a:xfrm>
                  <a:off x="4552948" y="8366202"/>
                  <a:ext cx="2771775" cy="448546"/>
                </a:xfrm>
                <a:prstGeom prst="rect">
                  <a:avLst/>
                </a:prstGeom>
              </p:spPr>
            </p:pic>
          </p:control>
        </mc:Fallback>
      </mc:AlternateContent>
      <mc:AlternateContent xmlns:mc="http://schemas.openxmlformats.org/markup-compatibility/2006">
        <mc:Choice xmlns:v="urn:schemas-microsoft-com:vml" Requires="v">
          <p:control spid="6285" name="TextBox5" r:id="rId6" imgW="2773800" imgH="449640"/>
        </mc:Choice>
        <mc:Fallback>
          <p:control name="TextBox5" r:id="rId6" imgW="2773800" imgH="449640">
            <p:pic>
              <p:nvPicPr>
                <p:cNvPr id="63" name="TextBox5">
                  <a:extLst>
                    <a:ext uri="{FF2B5EF4-FFF2-40B4-BE49-F238E27FC236}">
                      <a16:creationId xmlns:a16="http://schemas.microsoft.com/office/drawing/2014/main" id="{0AC0AB90-9FAF-4CC4-976C-F36CF766DD81}"/>
                    </a:ext>
                  </a:extLst>
                </p:cNvPr>
                <p:cNvPicPr>
                  <a:picLocks/>
                </p:cNvPicPr>
                <p:nvPr/>
              </p:nvPicPr>
              <p:blipFill>
                <a:blip r:embed="rId17"/>
                <a:stretch>
                  <a:fillRect/>
                </a:stretch>
              </p:blipFill>
              <p:spPr>
                <a:xfrm>
                  <a:off x="4554878" y="9032422"/>
                  <a:ext cx="2771775" cy="448546"/>
                </a:xfrm>
                <a:prstGeom prst="rect">
                  <a:avLst/>
                </a:prstGeom>
              </p:spPr>
            </p:pic>
          </p:control>
        </mc:Fallback>
      </mc:AlternateContent>
      <mc:AlternateContent xmlns:mc="http://schemas.openxmlformats.org/markup-compatibility/2006">
        <mc:Choice xmlns:v="urn:schemas-microsoft-com:vml" Requires="v">
          <p:control spid="6286" name="TextBox6" r:id="rId7" imgW="2773800" imgH="449640"/>
        </mc:Choice>
        <mc:Fallback>
          <p:control name="TextBox6" r:id="rId7" imgW="2773800" imgH="449640">
            <p:pic>
              <p:nvPicPr>
                <p:cNvPr id="64" name="TextBox6">
                  <a:extLst>
                    <a:ext uri="{FF2B5EF4-FFF2-40B4-BE49-F238E27FC236}">
                      <a16:creationId xmlns:a16="http://schemas.microsoft.com/office/drawing/2014/main" id="{05E5AFA5-4A87-4612-8CE5-34EC3952902A}"/>
                    </a:ext>
                  </a:extLst>
                </p:cNvPr>
                <p:cNvPicPr>
                  <a:picLocks/>
                </p:cNvPicPr>
                <p:nvPr/>
              </p:nvPicPr>
              <p:blipFill>
                <a:blip r:embed="rId17"/>
                <a:stretch>
                  <a:fillRect/>
                </a:stretch>
              </p:blipFill>
              <p:spPr>
                <a:xfrm>
                  <a:off x="4552947" y="9720551"/>
                  <a:ext cx="2771775" cy="448546"/>
                </a:xfrm>
                <a:prstGeom prst="rect">
                  <a:avLst/>
                </a:prstGeom>
              </p:spPr>
            </p:pic>
          </p:control>
        </mc:Fallback>
      </mc:AlternateContent>
      <mc:AlternateContent xmlns:mc="http://schemas.openxmlformats.org/markup-compatibility/2006">
        <mc:Choice xmlns:v="urn:schemas-microsoft-com:vml" Requires="v">
          <p:control spid="6287" name="ComboBox2" r:id="rId8" imgW="2773800" imgH="480240"/>
        </mc:Choice>
        <mc:Fallback>
          <p:control name="ComboBox2" r:id="rId8" imgW="2773800" imgH="480240">
            <p:pic>
              <p:nvPicPr>
                <p:cNvPr id="73" name="ComboBox2">
                  <a:extLst>
                    <a:ext uri="{FF2B5EF4-FFF2-40B4-BE49-F238E27FC236}">
                      <a16:creationId xmlns:a16="http://schemas.microsoft.com/office/drawing/2014/main" id="{D09F09BC-A193-415F-B9AA-B2E8CDDCBB06}"/>
                    </a:ext>
                  </a:extLst>
                </p:cNvPr>
                <p:cNvPicPr>
                  <a:picLocks/>
                </p:cNvPicPr>
                <p:nvPr/>
              </p:nvPicPr>
              <p:blipFill>
                <a:blip r:embed="rId18"/>
                <a:stretch>
                  <a:fillRect/>
                </a:stretch>
              </p:blipFill>
              <p:spPr>
                <a:xfrm>
                  <a:off x="4552946" y="5746108"/>
                  <a:ext cx="2771775" cy="482600"/>
                </a:xfrm>
                <a:prstGeom prst="rect">
                  <a:avLst/>
                </a:prstGeom>
              </p:spPr>
            </p:pic>
          </p:control>
        </mc:Fallback>
      </mc:AlternateContent>
    </p:controls>
    <p:extLst>
      <p:ext uri="{BB962C8B-B14F-4D97-AF65-F5344CB8AC3E}">
        <p14:creationId xmlns:p14="http://schemas.microsoft.com/office/powerpoint/2010/main" val="200173561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1339</TotalTime>
  <Words>762</Words>
  <Application>Microsoft Office PowerPoint</Application>
  <PresentationFormat>Custom</PresentationFormat>
  <Paragraphs>105</Paragraphs>
  <Slides>5</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Times New Roman</vt:lpstr>
      <vt:lpstr>Verdana</vt:lpstr>
      <vt:lpstr>Office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Nyssa Robinson</dc:creator>
  <cp:lastModifiedBy>Nyssa Robinson</cp:lastModifiedBy>
  <cp:revision>32</cp:revision>
  <dcterms:created xsi:type="dcterms:W3CDTF">2022-02-18T08:02:01Z</dcterms:created>
  <dcterms:modified xsi:type="dcterms:W3CDTF">2022-02-20T11:06:22Z</dcterms:modified>
</cp:coreProperties>
</file>

<file path=docProps/thumbnail.jpeg>
</file>